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95" r:id="rId3"/>
    <p:sldId id="294" r:id="rId4"/>
    <p:sldId id="291" r:id="rId5"/>
    <p:sldId id="292" r:id="rId6"/>
    <p:sldId id="296" r:id="rId7"/>
    <p:sldId id="279" r:id="rId8"/>
    <p:sldId id="290" r:id="rId9"/>
  </p:sldIdLst>
  <p:sldSz cx="18288000" cy="10287000"/>
  <p:notesSz cx="10287000" cy="18288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pen Sans Medium" panose="020B0604020202020204" charset="0"/>
      <p:regular r:id="rId15"/>
      <p:bold r:id="rId16"/>
      <p:italic r:id="rId17"/>
      <p:boldItalic r:id="rId18"/>
    </p:embeddedFont>
    <p:embeddedFont>
      <p:font typeface="Raleway" pitchFamily="2" charset="-52"/>
      <p:regular r:id="rId19"/>
      <p:bold r:id="rId20"/>
      <p:italic r:id="rId21"/>
      <p:boldItalic r:id="rId22"/>
    </p:embeddedFont>
    <p:embeddedFont>
      <p:font typeface="Raleway Black" pitchFamily="2" charset="-52"/>
      <p:bold r:id="rId23"/>
      <p:boldItalic r:id="rId24"/>
    </p:embeddedFont>
    <p:embeddedFont>
      <p:font typeface="Raleway ExtraBold" pitchFamily="2" charset="-52"/>
      <p:bold r:id="rId25"/>
      <p:boldItalic r:id="rId26"/>
    </p:embeddedFont>
    <p:embeddedFont>
      <p:font typeface="Raleway SemiBold" pitchFamily="2" charset="-52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8" roundtripDataSignature="AMtx7mgLe9Xsv5saMZY0+L+nveqd6Cnx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A9501E7-10BF-4047-BFEE-A3A8BB8249F1}">
  <a:tblStyle styleId="{9A9501E7-10BF-4047-BFEE-A3A8BB8249F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49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48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" name="Google Shape;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9" name="Google Shape;61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jpeg"/><Relationship Id="rId3" Type="http://schemas.openxmlformats.org/officeDocument/2006/relationships/image" Target="../media/image6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2" Type="http://schemas.openxmlformats.org/officeDocument/2006/relationships/image" Target="../media/image5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jpeg"/><Relationship Id="rId5" Type="http://schemas.openxmlformats.org/officeDocument/2006/relationships/image" Target="../media/image8.png"/><Relationship Id="rId15" Type="http://schemas.openxmlformats.org/officeDocument/2006/relationships/image" Target="../media/image17.svg"/><Relationship Id="rId23" Type="http://schemas.openxmlformats.org/officeDocument/2006/relationships/image" Target="../media/image25.svg"/><Relationship Id="rId28" Type="http://schemas.openxmlformats.org/officeDocument/2006/relationships/image" Target="../media/image30.png"/><Relationship Id="rId10" Type="http://schemas.microsoft.com/office/2007/relationships/hdphoto" Target="../media/hdphoto1.wdp"/><Relationship Id="rId19" Type="http://schemas.openxmlformats.org/officeDocument/2006/relationships/image" Target="../media/image21.png"/><Relationship Id="rId31" Type="http://schemas.openxmlformats.org/officeDocument/2006/relationships/image" Target="../media/image33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jpeg"/><Relationship Id="rId30" Type="http://schemas.openxmlformats.org/officeDocument/2006/relationships/image" Target="../media/image32.png"/><Relationship Id="rId8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jpeg"/><Relationship Id="rId3" Type="http://schemas.openxmlformats.org/officeDocument/2006/relationships/image" Target="../media/image6.png"/><Relationship Id="rId21" Type="http://schemas.openxmlformats.org/officeDocument/2006/relationships/image" Target="../media/image23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5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jpeg"/><Relationship Id="rId5" Type="http://schemas.openxmlformats.org/officeDocument/2006/relationships/image" Target="../media/image8.png"/><Relationship Id="rId15" Type="http://schemas.openxmlformats.org/officeDocument/2006/relationships/image" Target="../media/image17.svg"/><Relationship Id="rId23" Type="http://schemas.openxmlformats.org/officeDocument/2006/relationships/image" Target="../media/image25.svg"/><Relationship Id="rId28" Type="http://schemas.openxmlformats.org/officeDocument/2006/relationships/image" Target="../media/image30.png"/><Relationship Id="rId10" Type="http://schemas.microsoft.com/office/2007/relationships/hdphoto" Target="../media/hdphoto1.wdp"/><Relationship Id="rId19" Type="http://schemas.openxmlformats.org/officeDocument/2006/relationships/image" Target="../media/image21.png"/><Relationship Id="rId31" Type="http://schemas.openxmlformats.org/officeDocument/2006/relationships/image" Target="../media/image33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jpeg"/><Relationship Id="rId30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9400" y="0"/>
            <a:ext cx="15468600" cy="1028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7506949" cy="1028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2500" y="828675"/>
            <a:ext cx="18669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"/>
          <p:cNvSpPr/>
          <p:nvPr/>
        </p:nvSpPr>
        <p:spPr>
          <a:xfrm>
            <a:off x="508428" y="2387934"/>
            <a:ext cx="988360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Raleway ExtraBold"/>
              <a:buNone/>
            </a:pPr>
            <a:r>
              <a:rPr lang="ru-RU" sz="6000" dirty="0">
                <a:solidFill>
                  <a:srgbClr val="FFFFFF"/>
                </a:solidFill>
                <a:latin typeface="Raleway ExtraBold"/>
                <a:ea typeface="Calibri"/>
                <a:cs typeface="Calibri"/>
                <a:sym typeface="Raleway ExtraBold"/>
              </a:rPr>
              <a:t>«Форсайт.</a:t>
            </a:r>
            <a:r>
              <a:rPr lang="en-US" sz="6000" dirty="0">
                <a:solidFill>
                  <a:srgbClr val="FFFFFF"/>
                </a:solidFill>
                <a:latin typeface="Raleway ExtraBold"/>
                <a:ea typeface="Calibri"/>
                <a:cs typeface="Calibri"/>
                <a:sym typeface="Raleway ExtraBold"/>
              </a:rPr>
              <a:t> </a:t>
            </a:r>
            <a:r>
              <a:rPr lang="ru-RU" sz="6000" dirty="0">
                <a:solidFill>
                  <a:srgbClr val="FFFFFF"/>
                </a:solidFill>
                <a:latin typeface="Raleway ExtraBold"/>
                <a:ea typeface="Calibri"/>
                <a:cs typeface="Calibri"/>
                <a:sym typeface="Raleway ExtraBold"/>
              </a:rPr>
              <a:t>Аналитическая платформа»</a:t>
            </a:r>
            <a:r>
              <a:rPr lang="en-US" sz="6000" dirty="0">
                <a:solidFill>
                  <a:srgbClr val="FFFFFF"/>
                </a:solidFill>
                <a:latin typeface="Raleway ExtraBold"/>
                <a:ea typeface="Calibri"/>
                <a:cs typeface="Calibri"/>
                <a:sym typeface="Raleway ExtraBold"/>
              </a:rPr>
              <a:t>:</a:t>
            </a:r>
            <a:r>
              <a:rPr lang="ru-RU" sz="6000" dirty="0">
                <a:solidFill>
                  <a:srgbClr val="FFFFFF"/>
                </a:solidFill>
                <a:latin typeface="Raleway ExtraBold"/>
                <a:ea typeface="Calibri"/>
                <a:cs typeface="Calibri"/>
                <a:sym typeface="Raleway ExtraBold"/>
              </a:rPr>
              <a:t> </a:t>
            </a:r>
            <a:br>
              <a:rPr lang="en-US" sz="6000" dirty="0">
                <a:solidFill>
                  <a:srgbClr val="FFFFFF"/>
                </a:solidFill>
                <a:latin typeface="Raleway ExtraBold"/>
                <a:ea typeface="Calibri"/>
                <a:cs typeface="Calibri"/>
                <a:sym typeface="Raleway ExtraBold"/>
              </a:rPr>
            </a:br>
            <a:r>
              <a:rPr lang="ru-RU" sz="6000" dirty="0">
                <a:solidFill>
                  <a:srgbClr val="FFFFFF"/>
                </a:solidFill>
                <a:latin typeface="Raleway ExtraBold"/>
                <a:ea typeface="Calibri"/>
                <a:cs typeface="Calibri"/>
                <a:sym typeface="Raleway ExtraBold"/>
              </a:rPr>
              <a:t>как выглядит сегодня </a:t>
            </a:r>
            <a:br>
              <a:rPr lang="en-US" sz="6000" dirty="0">
                <a:solidFill>
                  <a:srgbClr val="FFFFFF"/>
                </a:solidFill>
                <a:latin typeface="Raleway ExtraBold"/>
                <a:ea typeface="Calibri"/>
                <a:cs typeface="Calibri"/>
                <a:sym typeface="Raleway ExtraBold"/>
              </a:rPr>
            </a:br>
            <a:r>
              <a:rPr lang="ru-RU" sz="6000" dirty="0">
                <a:solidFill>
                  <a:srgbClr val="FFFFFF"/>
                </a:solidFill>
                <a:latin typeface="Raleway ExtraBold"/>
                <a:ea typeface="Calibri"/>
                <a:cs typeface="Calibri"/>
                <a:sym typeface="Raleway ExtraBold"/>
              </a:rPr>
              <a:t>и какой будет завтра</a:t>
            </a:r>
            <a:r>
              <a:rPr lang="en-US" sz="6000" dirty="0">
                <a:solidFill>
                  <a:srgbClr val="FFFFFF"/>
                </a:solidFill>
                <a:latin typeface="Raleway ExtraBold"/>
                <a:ea typeface="Calibri"/>
                <a:cs typeface="Calibri"/>
                <a:sym typeface="Raleway ExtraBold"/>
              </a:rPr>
              <a:t>?</a:t>
            </a:r>
            <a:endParaRPr sz="6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625;p23">
            <a:extLst>
              <a:ext uri="{FF2B5EF4-FFF2-40B4-BE49-F238E27FC236}">
                <a16:creationId xmlns:a16="http://schemas.microsoft.com/office/drawing/2014/main" id="{4DE5D020-3CAD-411A-8A2E-1DF67B889E74}"/>
              </a:ext>
            </a:extLst>
          </p:cNvPr>
          <p:cNvPicPr preferRelativeResize="0"/>
          <p:nvPr/>
        </p:nvPicPr>
        <p:blipFill>
          <a:blip r:embed="rId6"/>
          <a:srcRect/>
          <a:stretch/>
        </p:blipFill>
        <p:spPr>
          <a:xfrm>
            <a:off x="952500" y="7277100"/>
            <a:ext cx="2057400" cy="2057400"/>
          </a:xfrm>
          <a:prstGeom prst="flowChartAlternateProcess">
            <a:avLst/>
          </a:prstGeom>
          <a:noFill/>
          <a:ln>
            <a:noFill/>
          </a:ln>
        </p:spPr>
      </p:pic>
      <p:sp>
        <p:nvSpPr>
          <p:cNvPr id="7" name="Google Shape;629;p23">
            <a:extLst>
              <a:ext uri="{FF2B5EF4-FFF2-40B4-BE49-F238E27FC236}">
                <a16:creationId xmlns:a16="http://schemas.microsoft.com/office/drawing/2014/main" id="{F2013A22-3662-4D62-886E-961ECC9E161F}"/>
              </a:ext>
            </a:extLst>
          </p:cNvPr>
          <p:cNvSpPr/>
          <p:nvPr/>
        </p:nvSpPr>
        <p:spPr>
          <a:xfrm>
            <a:off x="3543300" y="7277100"/>
            <a:ext cx="5728291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9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 SemiBold"/>
              <a:buNone/>
            </a:pPr>
            <a:r>
              <a:rPr lang="ru-RU" sz="3000" b="0" i="0" u="none" strike="noStrike" cap="none" dirty="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Константин Шимановский </a:t>
            </a:r>
            <a:endParaRPr lang="ru-RU" sz="3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630;p23">
            <a:extLst>
              <a:ext uri="{FF2B5EF4-FFF2-40B4-BE49-F238E27FC236}">
                <a16:creationId xmlns:a16="http://schemas.microsoft.com/office/drawing/2014/main" id="{CBEEF101-0418-4108-99D5-BC0E2683FF94}"/>
              </a:ext>
            </a:extLst>
          </p:cNvPr>
          <p:cNvSpPr/>
          <p:nvPr/>
        </p:nvSpPr>
        <p:spPr>
          <a:xfrm>
            <a:off x="3543300" y="8067675"/>
            <a:ext cx="584835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94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</a:pPr>
            <a:r>
              <a:rPr lang="ru-RU" sz="2000" b="0" i="0" u="none" strike="noStrike" cap="none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Департамент управления продуктами</a:t>
            </a:r>
            <a:br>
              <a:rPr lang="en-US" sz="2000" b="0" i="0" u="none" strike="noStrike" cap="none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ru-RU" sz="2000" b="0" i="0" u="none" strike="noStrike" cap="none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Директор департамента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B0B874B-1C62-426D-9C6B-2D3225D0F17E}"/>
              </a:ext>
            </a:extLst>
          </p:cNvPr>
          <p:cNvSpPr/>
          <p:nvPr/>
        </p:nvSpPr>
        <p:spPr>
          <a:xfrm>
            <a:off x="1657349" y="7001827"/>
            <a:ext cx="15123643" cy="302609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2800" b="1" dirty="0"/>
              <a:t>Кит </a:t>
            </a:r>
            <a:r>
              <a:rPr lang="en-US" sz="2800" b="1" dirty="0"/>
              <a:t>#1:</a:t>
            </a:r>
            <a:r>
              <a:rPr lang="en-US" sz="2800" dirty="0"/>
              <a:t> Data Source</a:t>
            </a:r>
            <a:endParaRPr lang="ru-RU" sz="2800" dirty="0"/>
          </a:p>
        </p:txBody>
      </p:sp>
      <p:pic>
        <p:nvPicPr>
          <p:cNvPr id="4" name="Google Shape;51;p4" descr="preencoded.png">
            <a:extLst>
              <a:ext uri="{FF2B5EF4-FFF2-40B4-BE49-F238E27FC236}">
                <a16:creationId xmlns:a16="http://schemas.microsoft.com/office/drawing/2014/main" id="{310EB830-6EA9-4585-AD59-A4A0F87E9DD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68600" y="828675"/>
            <a:ext cx="18669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65;p4">
            <a:extLst>
              <a:ext uri="{FF2B5EF4-FFF2-40B4-BE49-F238E27FC236}">
                <a16:creationId xmlns:a16="http://schemas.microsoft.com/office/drawing/2014/main" id="{0FEF3075-EF4E-4A06-B492-A100D19C559B}"/>
              </a:ext>
            </a:extLst>
          </p:cNvPr>
          <p:cNvSpPr/>
          <p:nvPr/>
        </p:nvSpPr>
        <p:spPr>
          <a:xfrm>
            <a:off x="952499" y="600075"/>
            <a:ext cx="15123642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950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ts val="6000"/>
              <a:buFont typeface="Raleway"/>
              <a:buNone/>
            </a:pPr>
            <a:r>
              <a:rPr lang="ru-RU" sz="6000" b="1" dirty="0">
                <a:solidFill>
                  <a:srgbClr val="1241D8"/>
                </a:solidFill>
                <a:latin typeface="Raleway"/>
                <a:ea typeface="Calibri"/>
                <a:cs typeface="Calibri"/>
                <a:sym typeface="Raleway"/>
              </a:rPr>
              <a:t>Текущая архитектура</a:t>
            </a:r>
            <a:br>
              <a:rPr lang="ru-RU" sz="6000" b="1" dirty="0">
                <a:solidFill>
                  <a:srgbClr val="1241D8"/>
                </a:solidFill>
                <a:latin typeface="Raleway"/>
                <a:ea typeface="Calibri"/>
                <a:cs typeface="Calibri"/>
                <a:sym typeface="Raleway"/>
              </a:rPr>
            </a:br>
            <a:r>
              <a:rPr lang="ru-RU" sz="3200" b="1" dirty="0">
                <a:solidFill>
                  <a:srgbClr val="1241D8"/>
                </a:solidFill>
                <a:latin typeface="Raleway"/>
                <a:ea typeface="Calibri"/>
                <a:cs typeface="Calibri"/>
                <a:sym typeface="Raleway"/>
              </a:rPr>
              <a:t>Земля стоит на 3-х китах, а Форсайт на 4-х</a:t>
            </a:r>
            <a:endParaRPr lang="ru-RU" sz="3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28B2F8A-5307-478A-9604-9EC6A20C3253}"/>
              </a:ext>
            </a:extLst>
          </p:cNvPr>
          <p:cNvSpPr/>
          <p:nvPr/>
        </p:nvSpPr>
        <p:spPr>
          <a:xfrm>
            <a:off x="10663880" y="9037835"/>
            <a:ext cx="5595295" cy="9715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Форсайт. Платформа данных</a:t>
            </a:r>
            <a:br>
              <a:rPr lang="en-US" sz="2400" dirty="0"/>
            </a:br>
            <a:endParaRPr lang="ru-RU" sz="400" dirty="0"/>
          </a:p>
          <a:p>
            <a:pPr algn="ctr"/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собственная разработка компании «Форсайт» направленная на повышение синергии между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Data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Platform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и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BI Platform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BF4AEAE-DFD4-4968-ABF2-EC601B10D0E3}"/>
              </a:ext>
            </a:extLst>
          </p:cNvPr>
          <p:cNvSpPr/>
          <p:nvPr/>
        </p:nvSpPr>
        <p:spPr>
          <a:xfrm>
            <a:off x="3215640" y="9037835"/>
            <a:ext cx="7448240" cy="9715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000" dirty="0"/>
              <a:t>Разные СУБД</a:t>
            </a:r>
            <a:r>
              <a:rPr lang="en-US" sz="2000" dirty="0"/>
              <a:t>: </a:t>
            </a:r>
            <a:r>
              <a:rPr lang="ru-RU" sz="2000" dirty="0"/>
              <a:t>Российские </a:t>
            </a:r>
            <a:r>
              <a:rPr lang="en-US" sz="2000" dirty="0"/>
              <a:t>(</a:t>
            </a:r>
            <a:r>
              <a:rPr lang="ru-RU" sz="2000" dirty="0"/>
              <a:t>проприетарные</a:t>
            </a:r>
            <a:r>
              <a:rPr lang="en-US" sz="2000" dirty="0"/>
              <a:t>)</a:t>
            </a:r>
            <a:r>
              <a:rPr lang="ru-RU" sz="2000" dirty="0"/>
              <a:t> и </a:t>
            </a:r>
            <a:r>
              <a:rPr lang="en-US" sz="2000" dirty="0"/>
              <a:t>Open-source </a:t>
            </a:r>
            <a:endParaRPr lang="ru-RU" sz="20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BB1498F-56DD-45D6-A222-DE9F6AB1B32C}"/>
              </a:ext>
            </a:extLst>
          </p:cNvPr>
          <p:cNvSpPr/>
          <p:nvPr/>
        </p:nvSpPr>
        <p:spPr>
          <a:xfrm>
            <a:off x="6217920" y="5142171"/>
            <a:ext cx="5852160" cy="1206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Форсайт.</a:t>
            </a:r>
            <a:br>
              <a:rPr lang="ru-RU" sz="3200" dirty="0"/>
            </a:br>
            <a:r>
              <a:rPr lang="ru-RU" sz="3200" dirty="0"/>
              <a:t>Аналитическая платформа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7A65320-3BB6-4056-A80D-53341A074471}"/>
              </a:ext>
            </a:extLst>
          </p:cNvPr>
          <p:cNvSpPr/>
          <p:nvPr/>
        </p:nvSpPr>
        <p:spPr>
          <a:xfrm>
            <a:off x="1657349" y="2474756"/>
            <a:ext cx="15123643" cy="19107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2800" b="1" dirty="0"/>
              <a:t>Кит </a:t>
            </a:r>
            <a:r>
              <a:rPr lang="en-US" sz="2800" b="1" dirty="0"/>
              <a:t>#2:</a:t>
            </a:r>
            <a:r>
              <a:rPr lang="en-US" sz="2800" dirty="0"/>
              <a:t> Reporting/Visualization  </a:t>
            </a:r>
            <a:endParaRPr lang="ru-RU" sz="28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F494A85-E059-42E7-8666-1DAF65FBD1F9}"/>
              </a:ext>
            </a:extLst>
          </p:cNvPr>
          <p:cNvSpPr/>
          <p:nvPr/>
        </p:nvSpPr>
        <p:spPr>
          <a:xfrm>
            <a:off x="414339" y="4738292"/>
            <a:ext cx="4648200" cy="19107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2800" b="1" dirty="0"/>
              <a:t>Кит </a:t>
            </a:r>
            <a:r>
              <a:rPr lang="en-US" sz="2800" b="1" dirty="0"/>
              <a:t>#3:</a:t>
            </a:r>
            <a:r>
              <a:rPr lang="en-US" sz="2800" dirty="0"/>
              <a:t> Customization  </a:t>
            </a:r>
            <a:endParaRPr lang="ru-RU" sz="28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2E000B6-6E9D-4A2B-A85A-CC6C624E6BF1}"/>
              </a:ext>
            </a:extLst>
          </p:cNvPr>
          <p:cNvSpPr/>
          <p:nvPr/>
        </p:nvSpPr>
        <p:spPr>
          <a:xfrm>
            <a:off x="13225463" y="4790163"/>
            <a:ext cx="4772025" cy="19107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2800" b="1" dirty="0"/>
              <a:t>Кит </a:t>
            </a:r>
            <a:r>
              <a:rPr lang="en-US" sz="2800" b="1" dirty="0"/>
              <a:t>#4:</a:t>
            </a:r>
            <a:r>
              <a:rPr lang="en-US" sz="2800" dirty="0"/>
              <a:t> Administration  </a:t>
            </a:r>
            <a:endParaRPr lang="ru-RU" sz="28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AC4435E-428F-49D3-8FF2-D1E88A94CC45}"/>
              </a:ext>
            </a:extLst>
          </p:cNvPr>
          <p:cNvSpPr/>
          <p:nvPr/>
        </p:nvSpPr>
        <p:spPr>
          <a:xfrm>
            <a:off x="13461527" y="5489833"/>
            <a:ext cx="2614614" cy="97155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/>
              <a:t>Сертификация ФСТЭК</a:t>
            </a:r>
          </a:p>
          <a:p>
            <a:pPr algn="r"/>
            <a:r>
              <a:rPr lang="ru-RU" sz="1200" dirty="0"/>
              <a:t>(самый высоки класс защиты среди российских </a:t>
            </a:r>
            <a:r>
              <a:rPr lang="en-US" sz="1200" dirty="0"/>
              <a:t>BI</a:t>
            </a:r>
            <a:r>
              <a:rPr lang="ru-RU" sz="1200" dirty="0"/>
              <a:t>)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C7B651C-519D-45ED-917F-A97429D5769F}"/>
              </a:ext>
            </a:extLst>
          </p:cNvPr>
          <p:cNvSpPr/>
          <p:nvPr/>
        </p:nvSpPr>
        <p:spPr>
          <a:xfrm>
            <a:off x="16259176" y="5489833"/>
            <a:ext cx="1609722" cy="97155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r"/>
            <a:r>
              <a:rPr lang="ru-RU" sz="1800" dirty="0"/>
              <a:t>Управляемая ролевая модель</a:t>
            </a:r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91DADEE-BB10-4B0E-96B1-057262A9A2CB}"/>
              </a:ext>
            </a:extLst>
          </p:cNvPr>
          <p:cNvSpPr/>
          <p:nvPr/>
        </p:nvSpPr>
        <p:spPr>
          <a:xfrm>
            <a:off x="5379953" y="7404139"/>
            <a:ext cx="3940758" cy="1093251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216000" rtlCol="0" anchor="t"/>
          <a:lstStyle/>
          <a:p>
            <a:r>
              <a:rPr lang="ru-RU" sz="2000" b="1" dirty="0">
                <a:solidFill>
                  <a:schemeClr val="bg1"/>
                </a:solidFill>
              </a:rPr>
              <a:t>Плоская модель данных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A687E93-FFDC-42CA-A59A-50917261A50D}"/>
              </a:ext>
            </a:extLst>
          </p:cNvPr>
          <p:cNvSpPr/>
          <p:nvPr/>
        </p:nvSpPr>
        <p:spPr>
          <a:xfrm>
            <a:off x="9148938" y="7404139"/>
            <a:ext cx="6850380" cy="1093251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Многомерные </a:t>
            </a:r>
            <a:r>
              <a:rPr lang="en-US" sz="2000" b="1" dirty="0">
                <a:solidFill>
                  <a:schemeClr val="bg1"/>
                </a:solidFill>
              </a:rPr>
              <a:t>OLAP-</a:t>
            </a:r>
            <a:r>
              <a:rPr lang="ru-RU" sz="2000" b="1" dirty="0">
                <a:solidFill>
                  <a:schemeClr val="bg1"/>
                </a:solidFill>
              </a:rPr>
              <a:t>кубы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DB1A02AC-DEE6-4599-AE1D-0A1BDDF75A6C}"/>
              </a:ext>
            </a:extLst>
          </p:cNvPr>
          <p:cNvSpPr/>
          <p:nvPr/>
        </p:nvSpPr>
        <p:spPr>
          <a:xfrm>
            <a:off x="9729473" y="7940040"/>
            <a:ext cx="2188207" cy="444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Мультитемпературный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95000"/>
                  </a:schemeClr>
                </a:solidFill>
              </a:rPr>
              <a:t>R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olap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-куб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C3AE92D2-D81F-418F-A6E9-D7B5E9E27F25}"/>
              </a:ext>
            </a:extLst>
          </p:cNvPr>
          <p:cNvSpPr/>
          <p:nvPr/>
        </p:nvSpPr>
        <p:spPr>
          <a:xfrm>
            <a:off x="12603487" y="7940040"/>
            <a:ext cx="1455413" cy="444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in-memory </a:t>
            </a:r>
            <a:r>
              <a:rPr lang="en-US" b="1" dirty="0" err="1">
                <a:solidFill>
                  <a:schemeClr val="bg1">
                    <a:lumMod val="95000"/>
                  </a:schemeClr>
                </a:solidFill>
              </a:rPr>
              <a:t>M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olap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-куб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5F6AF078-4B2D-4A2E-9871-F173FC4B69F2}"/>
              </a:ext>
            </a:extLst>
          </p:cNvPr>
          <p:cNvSpPr/>
          <p:nvPr/>
        </p:nvSpPr>
        <p:spPr>
          <a:xfrm>
            <a:off x="1657349" y="9301282"/>
            <a:ext cx="1268731" cy="3856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1"/>
                </a:solidFill>
              </a:rPr>
              <a:t>Физический слой хранения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878545F8-A0C1-4CA2-9493-3D90336F11E2}"/>
              </a:ext>
            </a:extLst>
          </p:cNvPr>
          <p:cNvSpPr/>
          <p:nvPr/>
        </p:nvSpPr>
        <p:spPr>
          <a:xfrm>
            <a:off x="1657349" y="7812244"/>
            <a:ext cx="3528859" cy="3856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1"/>
                </a:solidFill>
              </a:rPr>
              <a:t>Логический слой хранения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C5ED773F-EC9C-4AF1-A2EE-9AFCE5BE06D8}"/>
              </a:ext>
            </a:extLst>
          </p:cNvPr>
          <p:cNvSpPr/>
          <p:nvPr/>
        </p:nvSpPr>
        <p:spPr>
          <a:xfrm>
            <a:off x="6106719" y="7897713"/>
            <a:ext cx="3235410" cy="444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Universe – 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</a:rPr>
              <a:t>объединение разных источников в «широкую» витрину</a:t>
            </a:r>
            <a:endParaRPr lang="ru-RU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800FD64C-D5DD-4588-9DEB-8A03E566E6BD}"/>
              </a:ext>
            </a:extLst>
          </p:cNvPr>
          <p:cNvSpPr/>
          <p:nvPr/>
        </p:nvSpPr>
        <p:spPr>
          <a:xfrm>
            <a:off x="14418801" y="7928192"/>
            <a:ext cx="1455413" cy="444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Виртуальный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куб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99C97A6-A861-40F0-9A7C-2F5AB77230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854" y="7919046"/>
            <a:ext cx="381325" cy="381325"/>
          </a:xfrm>
          <a:prstGeom prst="ellipse">
            <a:avLst/>
          </a:prstGeom>
          <a:ln w="285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6" name="Picture 4">
            <a:extLst>
              <a:ext uri="{FF2B5EF4-FFF2-40B4-BE49-F238E27FC236}">
                <a16:creationId xmlns:a16="http://schemas.microsoft.com/office/drawing/2014/main" id="{AA1E798A-3F02-46B7-B870-27B76C826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56965" y="7734841"/>
            <a:ext cx="268484" cy="4731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63722394-39A2-4683-812E-DF5EB0513A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7327" y="7933326"/>
            <a:ext cx="381325" cy="381325"/>
          </a:xfrm>
          <a:prstGeom prst="ellipse">
            <a:avLst/>
          </a:prstGeom>
          <a:ln w="285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8" name="Облако 37">
            <a:extLst>
              <a:ext uri="{FF2B5EF4-FFF2-40B4-BE49-F238E27FC236}">
                <a16:creationId xmlns:a16="http://schemas.microsoft.com/office/drawing/2014/main" id="{0352325A-B991-4DEB-A5E7-239B8853D400}"/>
              </a:ext>
            </a:extLst>
          </p:cNvPr>
          <p:cNvSpPr/>
          <p:nvPr/>
        </p:nvSpPr>
        <p:spPr>
          <a:xfrm>
            <a:off x="12196134" y="7819986"/>
            <a:ext cx="407354" cy="266236"/>
          </a:xfrm>
          <a:prstGeom prst="cloud">
            <a:avLst/>
          </a:prstGeom>
          <a:solidFill>
            <a:schemeClr val="bg1">
              <a:lumMod val="9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</a:rPr>
              <a:t>ОЗУ</a:t>
            </a: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CF4811D9-A860-4F0B-B08A-DC162F19E12B}"/>
              </a:ext>
            </a:extLst>
          </p:cNvPr>
          <p:cNvSpPr/>
          <p:nvPr/>
        </p:nvSpPr>
        <p:spPr>
          <a:xfrm>
            <a:off x="13949783" y="7926666"/>
            <a:ext cx="487679" cy="4800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0023124-E0D3-4AB9-9516-DAFFE2E1DD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9291" y="7919046"/>
            <a:ext cx="487680" cy="487680"/>
          </a:xfrm>
          <a:prstGeom prst="ellipse">
            <a:avLst/>
          </a:prstGeom>
          <a:ln w="285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9B58CED1-5C29-4AE4-A6E3-908812BBA130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54062" y="7889075"/>
            <a:ext cx="446830" cy="446830"/>
          </a:xfrm>
          <a:prstGeom prst="ellipse">
            <a:avLst/>
          </a:prstGeom>
          <a:solidFill>
            <a:schemeClr val="bg1"/>
          </a:solidFill>
          <a:ln w="285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49D14435-6859-4A78-80A3-3E0AF11A61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98240" y="5926035"/>
            <a:ext cx="382752" cy="382752"/>
          </a:xfrm>
          <a:prstGeom prst="ellipse">
            <a:avLst/>
          </a:prstGeom>
          <a:solidFill>
            <a:schemeClr val="bg1"/>
          </a:solidFill>
          <a:ln w="285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571F84FE-261E-4CFB-9AE1-651D9A4E2E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5" t="13405" r="29571" b="21020"/>
          <a:stretch/>
        </p:blipFill>
        <p:spPr bwMode="auto">
          <a:xfrm>
            <a:off x="13512164" y="6007389"/>
            <a:ext cx="335281" cy="41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2" descr="Увеличить">
            <a:extLst>
              <a:ext uri="{FF2B5EF4-FFF2-40B4-BE49-F238E27FC236}">
                <a16:creationId xmlns:a16="http://schemas.microsoft.com/office/drawing/2014/main" id="{AB393270-C531-436B-BC18-486F6E866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67750" y1="45833" x2="67750" y2="45833"/>
                        <a14:foregroundMark x1="76250" y1="45417" x2="76250" y2="45417"/>
                        <a14:foregroundMark x1="82083" y1="44500" x2="82083" y2="44500"/>
                        <a14:foregroundMark x1="11917" y1="45083" x2="11917" y2="45083"/>
                        <a14:foregroundMark x1="11917" y1="45083" x2="11917" y2="45083"/>
                        <a14:foregroundMark x1="25750" y1="45667" x2="25750" y2="45667"/>
                        <a14:foregroundMark x1="32917" y1="45833" x2="32917" y2="45833"/>
                        <a14:foregroundMark x1="46917" y1="44667" x2="46917" y2="44667"/>
                        <a14:foregroundMark x1="59667" y1="43750" x2="59667" y2="43750"/>
                        <a14:backgroundMark x1="57833" y1="48417" x2="57833" y2="48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026" y="9349361"/>
            <a:ext cx="1028223" cy="102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6">
            <a:extLst>
              <a:ext uri="{FF2B5EF4-FFF2-40B4-BE49-F238E27FC236}">
                <a16:creationId xmlns:a16="http://schemas.microsoft.com/office/drawing/2014/main" id="{6CD6009F-AEB7-44B8-A1A8-FE6EBC3AA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771" y="9661860"/>
            <a:ext cx="956241" cy="27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8">
            <a:extLst>
              <a:ext uri="{FF2B5EF4-FFF2-40B4-BE49-F238E27FC236}">
                <a16:creationId xmlns:a16="http://schemas.microsoft.com/office/drawing/2014/main" id="{AD1D83B7-6F9A-4F29-9886-E9282A7C4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9405751"/>
            <a:ext cx="1147824" cy="71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703ED71A-05D6-43AB-A04A-94BC45F8AEAD}"/>
              </a:ext>
            </a:extLst>
          </p:cNvPr>
          <p:cNvGrpSpPr/>
          <p:nvPr/>
        </p:nvGrpSpPr>
        <p:grpSpPr>
          <a:xfrm>
            <a:off x="9409441" y="9592781"/>
            <a:ext cx="1177043" cy="351238"/>
            <a:chOff x="9409441" y="9440381"/>
            <a:chExt cx="1177043" cy="351238"/>
          </a:xfrm>
        </p:grpSpPr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4704FEAA-48D8-4EA4-B0BB-B2E45B300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9441" y="9440381"/>
              <a:ext cx="390264" cy="351238"/>
            </a:xfrm>
            <a:prstGeom prst="rect">
              <a:avLst/>
            </a:prstGeom>
          </p:spPr>
        </p:pic>
        <p:sp>
          <p:nvSpPr>
            <p:cNvPr id="54" name="Google Shape;150;p31">
              <a:extLst>
                <a:ext uri="{FF2B5EF4-FFF2-40B4-BE49-F238E27FC236}">
                  <a16:creationId xmlns:a16="http://schemas.microsoft.com/office/drawing/2014/main" id="{E51AAA2A-2752-4908-B825-E4777105F5C7}"/>
                </a:ext>
              </a:extLst>
            </p:cNvPr>
            <p:cNvSpPr txBox="1"/>
            <p:nvPr/>
          </p:nvSpPr>
          <p:spPr>
            <a:xfrm>
              <a:off x="9840731" y="9512383"/>
              <a:ext cx="745753" cy="2215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rgbClr val="22272C"/>
                  </a:solidFill>
                  <a:latin typeface="Open Sans Medium"/>
                  <a:ea typeface="Open Sans Medium"/>
                  <a:cs typeface="Open Sans Medium"/>
                  <a:sym typeface="Open Sans Medium"/>
                </a:rPr>
                <a:t>Cloudera</a:t>
              </a:r>
              <a:endParaRPr sz="1200" dirty="0">
                <a:solidFill>
                  <a:srgbClr val="22272C"/>
                </a:solidFill>
                <a:latin typeface="Open Sans Medium"/>
                <a:ea typeface="Open Sans Medium"/>
                <a:cs typeface="Open Sans Medium"/>
                <a:sym typeface="Open Sans Medium"/>
              </a:endParaRPr>
            </a:p>
          </p:txBody>
        </p:sp>
      </p:grp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7AC4034C-5769-417F-8C13-CB6934E93352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b="34738"/>
          <a:stretch/>
        </p:blipFill>
        <p:spPr>
          <a:xfrm>
            <a:off x="6955781" y="9072518"/>
            <a:ext cx="1349396" cy="563608"/>
          </a:xfrm>
          <a:prstGeom prst="rect">
            <a:avLst/>
          </a:prstGeom>
        </p:spPr>
      </p:pic>
      <p:pic>
        <p:nvPicPr>
          <p:cNvPr id="57" name="Picture 2">
            <a:extLst>
              <a:ext uri="{FF2B5EF4-FFF2-40B4-BE49-F238E27FC236}">
                <a16:creationId xmlns:a16="http://schemas.microsoft.com/office/drawing/2014/main" id="{C592A1E5-DC92-4D5D-997A-1474F56D7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54" y="9198132"/>
            <a:ext cx="1338943" cy="62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>
            <a:extLst>
              <a:ext uri="{FF2B5EF4-FFF2-40B4-BE49-F238E27FC236}">
                <a16:creationId xmlns:a16="http://schemas.microsoft.com/office/drawing/2014/main" id="{F0C1FF2E-019B-49AB-87D4-DB8D7AD66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809" y="9698741"/>
            <a:ext cx="901176" cy="28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>
            <a:extLst>
              <a:ext uri="{FF2B5EF4-FFF2-40B4-BE49-F238E27FC236}">
                <a16:creationId xmlns:a16="http://schemas.microsoft.com/office/drawing/2014/main" id="{94DD0286-1F05-469F-BAA1-FFF194D93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912" y="9381568"/>
            <a:ext cx="817960" cy="27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8">
            <a:extLst>
              <a:ext uri="{FF2B5EF4-FFF2-40B4-BE49-F238E27FC236}">
                <a16:creationId xmlns:a16="http://schemas.microsoft.com/office/drawing/2014/main" id="{46998C84-2993-4627-8509-5589336C2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289" y="9711084"/>
            <a:ext cx="819444" cy="24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4">
            <a:extLst>
              <a:ext uri="{FF2B5EF4-FFF2-40B4-BE49-F238E27FC236}">
                <a16:creationId xmlns:a16="http://schemas.microsoft.com/office/drawing/2014/main" id="{114EF0A1-E43F-4FB6-8CB7-2C12A110E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337" y="9315555"/>
            <a:ext cx="1047750" cy="39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6">
            <a:extLst>
              <a:ext uri="{FF2B5EF4-FFF2-40B4-BE49-F238E27FC236}">
                <a16:creationId xmlns:a16="http://schemas.microsoft.com/office/drawing/2014/main" id="{10D89EE5-1BAB-4EE6-987B-16CCDA80D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680" y="9375020"/>
            <a:ext cx="1132610" cy="30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D0596E66-0DEE-43C8-8A60-571B71D81C2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857700" y="9356041"/>
            <a:ext cx="838200" cy="356235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170903F7-47AD-49AE-AAAE-7DA3881861B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140" y="9701540"/>
            <a:ext cx="878387" cy="376847"/>
          </a:xfrm>
          <a:prstGeom prst="rect">
            <a:avLst/>
          </a:prstGeom>
        </p:spPr>
      </p:pic>
      <p:sp>
        <p:nvSpPr>
          <p:cNvPr id="69" name="Полилиния: фигура 68">
            <a:extLst>
              <a:ext uri="{FF2B5EF4-FFF2-40B4-BE49-F238E27FC236}">
                <a16:creationId xmlns:a16="http://schemas.microsoft.com/office/drawing/2014/main" id="{AB7365C7-D2B5-47D4-AD78-9F3011801820}"/>
              </a:ext>
            </a:extLst>
          </p:cNvPr>
          <p:cNvSpPr/>
          <p:nvPr/>
        </p:nvSpPr>
        <p:spPr>
          <a:xfrm>
            <a:off x="8936122" y="7385626"/>
            <a:ext cx="213997" cy="1120801"/>
          </a:xfrm>
          <a:custGeom>
            <a:avLst/>
            <a:gdLst>
              <a:gd name="connsiteX0" fmla="*/ 444533 w 444533"/>
              <a:gd name="connsiteY0" fmla="*/ 0 h 1384300"/>
              <a:gd name="connsiteX1" fmla="*/ 33 w 444533"/>
              <a:gd name="connsiteY1" fmla="*/ 698500 h 1384300"/>
              <a:gd name="connsiteX2" fmla="*/ 419133 w 444533"/>
              <a:gd name="connsiteY2" fmla="*/ 647700 h 1384300"/>
              <a:gd name="connsiteX3" fmla="*/ 152433 w 444533"/>
              <a:gd name="connsiteY3" fmla="*/ 1384300 h 1384300"/>
              <a:gd name="connsiteX4" fmla="*/ 152433 w 444533"/>
              <a:gd name="connsiteY4" fmla="*/ 1384300 h 1384300"/>
              <a:gd name="connsiteX5" fmla="*/ 152433 w 444533"/>
              <a:gd name="connsiteY5" fmla="*/ 1384300 h 138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4533" h="1384300">
                <a:moveTo>
                  <a:pt x="444533" y="0"/>
                </a:moveTo>
                <a:cubicBezTo>
                  <a:pt x="224399" y="295275"/>
                  <a:pt x="4266" y="590550"/>
                  <a:pt x="33" y="698500"/>
                </a:cubicBezTo>
                <a:cubicBezTo>
                  <a:pt x="-4200" y="806450"/>
                  <a:pt x="393733" y="533400"/>
                  <a:pt x="419133" y="647700"/>
                </a:cubicBezTo>
                <a:cubicBezTo>
                  <a:pt x="444533" y="762000"/>
                  <a:pt x="152433" y="1384300"/>
                  <a:pt x="152433" y="1384300"/>
                </a:cubicBezTo>
                <a:lnTo>
                  <a:pt x="152433" y="1384300"/>
                </a:lnTo>
                <a:lnTo>
                  <a:pt x="152433" y="1384300"/>
                </a:lnTo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904A0FD7-1884-4189-A3EB-9F9A4C132040}"/>
              </a:ext>
            </a:extLst>
          </p:cNvPr>
          <p:cNvSpPr/>
          <p:nvPr/>
        </p:nvSpPr>
        <p:spPr>
          <a:xfrm>
            <a:off x="5378046" y="7405432"/>
            <a:ext cx="10621271" cy="1093251"/>
          </a:xfrm>
          <a:prstGeom prst="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DFDA720B-ED99-4693-8B57-5FF5E00FCC31}"/>
              </a:ext>
            </a:extLst>
          </p:cNvPr>
          <p:cNvSpPr/>
          <p:nvPr/>
        </p:nvSpPr>
        <p:spPr>
          <a:xfrm>
            <a:off x="3261825" y="3149122"/>
            <a:ext cx="3488972" cy="971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>
                <a:solidFill>
                  <a:schemeClr val="tx1"/>
                </a:solidFill>
              </a:rPr>
              <a:t>Ad hoc</a:t>
            </a:r>
            <a:endParaRPr lang="ru-RU" sz="1800" b="1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     </a:t>
            </a:r>
            <a:r>
              <a:rPr lang="ru-RU" sz="1200" dirty="0">
                <a:solidFill>
                  <a:schemeClr val="tx1"/>
                </a:solidFill>
              </a:rPr>
              <a:t>конструктор сводных таблиц </a:t>
            </a:r>
            <a:br>
              <a:rPr lang="ru-RU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     </a:t>
            </a:r>
            <a:r>
              <a:rPr lang="ru-RU" sz="1200" dirty="0">
                <a:solidFill>
                  <a:schemeClr val="tx1"/>
                </a:solidFill>
              </a:rPr>
              <a:t>с мастером «как в </a:t>
            </a:r>
            <a:r>
              <a:rPr lang="en-US" sz="1200" dirty="0">
                <a:solidFill>
                  <a:schemeClr val="tx1"/>
                </a:solidFill>
              </a:rPr>
              <a:t>Qlik/Tableau/Power BI</a:t>
            </a:r>
            <a:r>
              <a:rPr lang="ru-RU" sz="1200" dirty="0">
                <a:solidFill>
                  <a:schemeClr val="tx1"/>
                </a:solidFill>
              </a:rPr>
              <a:t>»</a:t>
            </a:r>
          </a:p>
        </p:txBody>
      </p: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A28E33C4-D7D9-4696-B994-52B7C5107268}"/>
              </a:ext>
            </a:extLst>
          </p:cNvPr>
          <p:cNvGrpSpPr/>
          <p:nvPr/>
        </p:nvGrpSpPr>
        <p:grpSpPr>
          <a:xfrm>
            <a:off x="7062734" y="3130532"/>
            <a:ext cx="4106624" cy="971550"/>
            <a:chOff x="6478534" y="3130532"/>
            <a:chExt cx="4106624" cy="971550"/>
          </a:xfrm>
        </p:grpSpPr>
        <p:sp>
          <p:nvSpPr>
            <p:cNvPr id="73" name="Прямоугольник 72">
              <a:extLst>
                <a:ext uri="{FF2B5EF4-FFF2-40B4-BE49-F238E27FC236}">
                  <a16:creationId xmlns:a16="http://schemas.microsoft.com/office/drawing/2014/main" id="{136B53B2-E58D-48E0-B267-0AFC5608F17E}"/>
                </a:ext>
              </a:extLst>
            </p:cNvPr>
            <p:cNvSpPr/>
            <p:nvPr/>
          </p:nvSpPr>
          <p:spPr>
            <a:xfrm>
              <a:off x="7096185" y="3130532"/>
              <a:ext cx="3488973" cy="9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800" b="1" dirty="0">
                  <a:solidFill>
                    <a:schemeClr val="tx1"/>
                  </a:solidFill>
                </a:rPr>
                <a:t>Форсайт. Умные таблицы</a:t>
              </a:r>
            </a:p>
            <a:p>
              <a:r>
                <a:rPr lang="ru-RU" sz="1200" dirty="0">
                  <a:solidFill>
                    <a:schemeClr val="tx1"/>
                  </a:solidFill>
                </a:rPr>
                <a:t>     </a:t>
              </a:r>
              <a:r>
                <a:rPr lang="en-US" sz="1200" dirty="0">
                  <a:solidFill>
                    <a:schemeClr val="tx1"/>
                  </a:solidFill>
                </a:rPr>
                <a:t>100% Excel-</a:t>
              </a:r>
              <a:r>
                <a:rPr lang="ru-RU" sz="1200" dirty="0">
                  <a:solidFill>
                    <a:schemeClr val="tx1"/>
                  </a:solidFill>
                </a:rPr>
                <a:t>подобный интерфейс работы       </a:t>
              </a:r>
              <a:br>
                <a:rPr lang="ru-RU" sz="1200" dirty="0">
                  <a:solidFill>
                    <a:schemeClr val="tx1"/>
                  </a:solidFill>
                </a:rPr>
              </a:br>
              <a:r>
                <a:rPr lang="ru-RU" sz="1200" dirty="0">
                  <a:solidFill>
                    <a:schemeClr val="tx1"/>
                  </a:solidFill>
                </a:rPr>
                <a:t>     с табличными данными</a:t>
              </a:r>
            </a:p>
          </p:txBody>
        </p:sp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F3F6A991-62E8-42E6-B02D-FB9D16135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6478534" y="3321570"/>
              <a:ext cx="564919" cy="564919"/>
            </a:xfrm>
            <a:prstGeom prst="ellipse">
              <a:avLst/>
            </a:prstGeom>
            <a:solidFill>
              <a:schemeClr val="bg1"/>
            </a:solidFill>
            <a:ln w="28575" cap="rnd">
              <a:solidFill>
                <a:schemeClr val="bg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558E1B9A-4433-4D7E-ABAB-AFF164027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0477" y="3674873"/>
              <a:ext cx="470720" cy="396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2632B592-E3B1-424A-996C-FE981E7A2E4C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1153716" y="-2684753"/>
            <a:ext cx="564919" cy="564919"/>
          </a:xfrm>
          <a:prstGeom prst="ellipse">
            <a:avLst/>
          </a:prstGeom>
          <a:solidFill>
            <a:schemeClr val="bg1"/>
          </a:solidFill>
          <a:ln w="285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CDA14D7-5CA8-453D-9390-130A8A192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2407" y="-2320438"/>
            <a:ext cx="564920" cy="37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593C8A3B-44C5-4722-B1DF-23A6BE06FC87}"/>
              </a:ext>
            </a:extLst>
          </p:cNvPr>
          <p:cNvSpPr/>
          <p:nvPr/>
        </p:nvSpPr>
        <p:spPr>
          <a:xfrm>
            <a:off x="11856100" y="-2866784"/>
            <a:ext cx="3488973" cy="971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schemeClr val="tx1"/>
                </a:solidFill>
              </a:rPr>
              <a:t>Форсайт. Умные таблицы</a:t>
            </a:r>
          </a:p>
          <a:p>
            <a:r>
              <a:rPr lang="ru-RU" sz="1200" dirty="0">
                <a:solidFill>
                  <a:schemeClr val="tx1"/>
                </a:solidFill>
              </a:rPr>
              <a:t>     </a:t>
            </a:r>
            <a:r>
              <a:rPr lang="en-US" sz="1200" dirty="0">
                <a:solidFill>
                  <a:schemeClr val="tx1"/>
                </a:solidFill>
              </a:rPr>
              <a:t>100% Excel-</a:t>
            </a:r>
            <a:r>
              <a:rPr lang="ru-RU" sz="1200" dirty="0">
                <a:solidFill>
                  <a:schemeClr val="tx1"/>
                </a:solidFill>
              </a:rPr>
              <a:t>подобный интерфейс работы       </a:t>
            </a:r>
            <a:br>
              <a:rPr lang="ru-RU" sz="1200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     с табличными данными</a:t>
            </a: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18DC7DD6-EA48-4597-A666-C5A0AFE0274E}"/>
              </a:ext>
            </a:extLst>
          </p:cNvPr>
          <p:cNvSpPr/>
          <p:nvPr/>
        </p:nvSpPr>
        <p:spPr>
          <a:xfrm>
            <a:off x="12411784" y="3245641"/>
            <a:ext cx="4641151" cy="971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schemeClr val="tx1"/>
                </a:solidFill>
              </a:rPr>
              <a:t>Информационная панель</a:t>
            </a:r>
          </a:p>
          <a:p>
            <a:r>
              <a:rPr lang="ru-RU" sz="1200" dirty="0">
                <a:solidFill>
                  <a:schemeClr val="tx1"/>
                </a:solidFill>
              </a:rPr>
              <a:t>     обновленный конструктор </a:t>
            </a:r>
            <a:r>
              <a:rPr lang="ru-RU" sz="1200" dirty="0" err="1">
                <a:solidFill>
                  <a:schemeClr val="tx1"/>
                </a:solidFill>
              </a:rPr>
              <a:t>дэшбордов</a:t>
            </a:r>
            <a:r>
              <a:rPr lang="ru-RU" sz="1200" dirty="0">
                <a:solidFill>
                  <a:schemeClr val="tx1"/>
                </a:solidFill>
              </a:rPr>
              <a:t> и инфографики,</a:t>
            </a:r>
            <a:br>
              <a:rPr lang="ru-RU" sz="1200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     который легко «жонглирует» разными типами </a:t>
            </a:r>
            <a:br>
              <a:rPr lang="ru-RU" sz="1200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     источников данных от «Кита №1»</a:t>
            </a:r>
          </a:p>
        </p:txBody>
      </p:sp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7550F196-59AC-475F-8D4C-1E2469A89252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1706391" y="3311507"/>
            <a:ext cx="593361" cy="59336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63500" cap="rnd"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F279C2DE-69DE-4D09-9415-6C19812D6068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799705" y="-2520267"/>
            <a:ext cx="508037" cy="50803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rnd"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47C90AC7-F806-424C-808A-4806CB48AECC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588985" y="3338843"/>
            <a:ext cx="571212" cy="564918"/>
          </a:xfrm>
          <a:prstGeom prst="ellipse">
            <a:avLst/>
          </a:prstGeom>
          <a:solidFill>
            <a:schemeClr val="lt1"/>
          </a:solidFill>
          <a:ln w="1905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2D4345FF-72B2-4A31-9B4E-9FE9CA9F8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2857329" y="3617902"/>
            <a:ext cx="457340" cy="45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12">
            <a:extLst>
              <a:ext uri="{FF2B5EF4-FFF2-40B4-BE49-F238E27FC236}">
                <a16:creationId xmlns:a16="http://schemas.microsoft.com/office/drawing/2014/main" id="{3885F75A-AD4E-487D-9956-9804467852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4" t="18227" r="22547" b="29618"/>
          <a:stretch/>
        </p:blipFill>
        <p:spPr bwMode="auto">
          <a:xfrm>
            <a:off x="12003071" y="3646969"/>
            <a:ext cx="608544" cy="59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A8415826-AF46-4C1F-A308-FD38268BB486}"/>
              </a:ext>
            </a:extLst>
          </p:cNvPr>
          <p:cNvSpPr/>
          <p:nvPr/>
        </p:nvSpPr>
        <p:spPr>
          <a:xfrm>
            <a:off x="702147" y="5450008"/>
            <a:ext cx="1240953" cy="97155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8000" rIns="36000" rtlCol="0" anchor="t"/>
          <a:lstStyle/>
          <a:p>
            <a:endParaRPr lang="ru-RU" sz="4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Low-Code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988DF48B-A56D-4861-9BDF-2FC3A296AF49}"/>
              </a:ext>
            </a:extLst>
          </p:cNvPr>
          <p:cNvSpPr/>
          <p:nvPr/>
        </p:nvSpPr>
        <p:spPr>
          <a:xfrm>
            <a:off x="3215639" y="5450009"/>
            <a:ext cx="1660687" cy="97155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r"/>
            <a:r>
              <a:rPr lang="en-US" sz="1800" dirty="0">
                <a:solidFill>
                  <a:schemeClr val="tx1"/>
                </a:solidFill>
              </a:rPr>
              <a:t>Full-Code</a:t>
            </a:r>
          </a:p>
          <a:p>
            <a:pPr algn="r"/>
            <a:br>
              <a:rPr lang="en-US" sz="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 (Fore, Python, 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Java </a:t>
            </a:r>
            <a:r>
              <a:rPr lang="ru-RU" sz="1200" dirty="0">
                <a:solidFill>
                  <a:schemeClr val="tx1"/>
                </a:solidFill>
              </a:rPr>
              <a:t>и </a:t>
            </a:r>
            <a:r>
              <a:rPr lang="en-US" sz="1200" dirty="0">
                <a:solidFill>
                  <a:schemeClr val="tx1"/>
                </a:solidFill>
              </a:rPr>
              <a:t>web-forms)</a:t>
            </a:r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17" name="Стрелка: влево-вправо 16">
            <a:extLst>
              <a:ext uri="{FF2B5EF4-FFF2-40B4-BE49-F238E27FC236}">
                <a16:creationId xmlns:a16="http://schemas.microsoft.com/office/drawing/2014/main" id="{D15FDCB7-EDA7-4C76-8102-11BCB499DA5E}"/>
              </a:ext>
            </a:extLst>
          </p:cNvPr>
          <p:cNvSpPr/>
          <p:nvPr/>
        </p:nvSpPr>
        <p:spPr>
          <a:xfrm>
            <a:off x="2022312" y="5753099"/>
            <a:ext cx="1114269" cy="413073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714613B7-6D74-45BC-AA22-440A00830466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599" y="5650627"/>
            <a:ext cx="410558" cy="410558"/>
          </a:xfrm>
          <a:prstGeom prst="ellipse">
            <a:avLst/>
          </a:prstGeom>
          <a:solidFill>
            <a:schemeClr val="bg1"/>
          </a:solidFill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73B79347-C095-405F-BFE5-3492927A7413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23" y="5860726"/>
            <a:ext cx="457200" cy="457200"/>
          </a:xfrm>
          <a:prstGeom prst="ellipse">
            <a:avLst/>
          </a:prstGeom>
          <a:solidFill>
            <a:schemeClr val="lt1"/>
          </a:solidFill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56674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1;p4" descr="preencoded.png">
            <a:extLst>
              <a:ext uri="{FF2B5EF4-FFF2-40B4-BE49-F238E27FC236}">
                <a16:creationId xmlns:a16="http://schemas.microsoft.com/office/drawing/2014/main" id="{310EB830-6EA9-4585-AD59-A4A0F87E9DD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68600" y="828675"/>
            <a:ext cx="18669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65;p4">
            <a:extLst>
              <a:ext uri="{FF2B5EF4-FFF2-40B4-BE49-F238E27FC236}">
                <a16:creationId xmlns:a16="http://schemas.microsoft.com/office/drawing/2014/main" id="{0FEF3075-EF4E-4A06-B492-A100D19C559B}"/>
              </a:ext>
            </a:extLst>
          </p:cNvPr>
          <p:cNvSpPr/>
          <p:nvPr/>
        </p:nvSpPr>
        <p:spPr>
          <a:xfrm>
            <a:off x="952499" y="600075"/>
            <a:ext cx="11285643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07950"/>
              </a:lnSpc>
              <a:buClr>
                <a:srgbClr val="1241D8"/>
              </a:buClr>
              <a:buSzPts val="6000"/>
            </a:pPr>
            <a:r>
              <a:rPr lang="ru-RU" sz="6000" b="1" dirty="0">
                <a:solidFill>
                  <a:srgbClr val="1241D8"/>
                </a:solidFill>
                <a:latin typeface="Raleway"/>
                <a:ea typeface="Calibri"/>
                <a:cs typeface="Calibri"/>
                <a:sym typeface="Raleway Black"/>
              </a:rPr>
              <a:t>Кадры/экспертиза </a:t>
            </a:r>
            <a:br>
              <a:rPr lang="ru-RU" sz="6000" dirty="0">
                <a:latin typeface="Raleway Black"/>
                <a:ea typeface="Raleway Black"/>
                <a:cs typeface="Raleway Black"/>
                <a:sym typeface="Raleway Black"/>
              </a:rPr>
            </a:br>
            <a:r>
              <a:rPr lang="ru-RU" sz="4400" b="1" dirty="0">
                <a:solidFill>
                  <a:srgbClr val="1241D8"/>
                </a:solidFill>
                <a:latin typeface="Raleway"/>
                <a:ea typeface="Calibri"/>
                <a:cs typeface="Calibri"/>
                <a:sym typeface="Raleway"/>
              </a:rPr>
              <a:t>один из ключевых факторов успеха</a:t>
            </a:r>
            <a:endParaRPr lang="ru-RU" sz="6000" b="1" dirty="0">
              <a:solidFill>
                <a:srgbClr val="1241D8"/>
              </a:solidFill>
              <a:latin typeface="Raleway"/>
              <a:ea typeface="Calibri"/>
              <a:cs typeface="Calibri"/>
              <a:sym typeface="Raleway"/>
            </a:endParaRPr>
          </a:p>
          <a:p>
            <a:pPr marL="0" marR="0" lvl="0" indent="0" algn="l" rtl="0">
              <a:lnSpc>
                <a:spcPct val="107950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ts val="6000"/>
              <a:buFont typeface="Raleway"/>
              <a:buNone/>
            </a:pPr>
            <a:endParaRPr lang="ru-RU" sz="6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7DABA1E-FECA-4017-BF9E-4E5FA63FF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142" y="2737971"/>
            <a:ext cx="17661815" cy="667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368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1;p4" descr="preencoded.png">
            <a:extLst>
              <a:ext uri="{FF2B5EF4-FFF2-40B4-BE49-F238E27FC236}">
                <a16:creationId xmlns:a16="http://schemas.microsoft.com/office/drawing/2014/main" id="{310EB830-6EA9-4585-AD59-A4A0F87E9DD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68600" y="828675"/>
            <a:ext cx="18669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65;p4">
            <a:extLst>
              <a:ext uri="{FF2B5EF4-FFF2-40B4-BE49-F238E27FC236}">
                <a16:creationId xmlns:a16="http://schemas.microsoft.com/office/drawing/2014/main" id="{0FEF3075-EF4E-4A06-B492-A100D19C559B}"/>
              </a:ext>
            </a:extLst>
          </p:cNvPr>
          <p:cNvSpPr/>
          <p:nvPr/>
        </p:nvSpPr>
        <p:spPr>
          <a:xfrm>
            <a:off x="952500" y="610274"/>
            <a:ext cx="16649700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950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ts val="6000"/>
              <a:buFont typeface="Raleway"/>
              <a:buNone/>
            </a:pPr>
            <a:r>
              <a:rPr lang="ru-RU" sz="6000" b="1" dirty="0">
                <a:solidFill>
                  <a:srgbClr val="1241D8"/>
                </a:solidFill>
                <a:latin typeface="Raleway"/>
                <a:ea typeface="Calibri"/>
                <a:cs typeface="Calibri"/>
                <a:sym typeface="Raleway"/>
              </a:rPr>
              <a:t>Форсайт. Платформа данных</a:t>
            </a:r>
            <a:br>
              <a:rPr lang="ru-RU" sz="6000" b="1" dirty="0">
                <a:solidFill>
                  <a:srgbClr val="1241D8"/>
                </a:solidFill>
                <a:latin typeface="Raleway"/>
                <a:ea typeface="Calibri"/>
                <a:cs typeface="Calibri"/>
                <a:sym typeface="Raleway"/>
              </a:rPr>
            </a:br>
            <a:r>
              <a:rPr lang="ru-RU" sz="3600" b="1" dirty="0">
                <a:solidFill>
                  <a:srgbClr val="1241D8"/>
                </a:solidFill>
                <a:latin typeface="Raleway"/>
                <a:ea typeface="Calibri"/>
                <a:cs typeface="Calibri"/>
                <a:sym typeface="Raleway"/>
              </a:rPr>
              <a:t>К чему может привести дисбаланс</a:t>
            </a:r>
            <a:r>
              <a:rPr lang="en-US" sz="3600" b="1" dirty="0">
                <a:solidFill>
                  <a:srgbClr val="1241D8"/>
                </a:solidFill>
                <a:latin typeface="Raleway"/>
                <a:ea typeface="Calibri"/>
                <a:cs typeface="Calibri"/>
                <a:sym typeface="Raleway"/>
              </a:rPr>
              <a:t> </a:t>
            </a:r>
            <a:r>
              <a:rPr lang="ru-RU" sz="3600" b="1" dirty="0">
                <a:solidFill>
                  <a:srgbClr val="1241D8"/>
                </a:solidFill>
                <a:latin typeface="Raleway"/>
                <a:ea typeface="Calibri"/>
                <a:cs typeface="Calibri"/>
                <a:sym typeface="Raleway"/>
              </a:rPr>
              <a:t>между данными и аналитикой</a:t>
            </a:r>
            <a:r>
              <a:rPr lang="en-US" sz="3600" b="1" dirty="0">
                <a:solidFill>
                  <a:srgbClr val="1241D8"/>
                </a:solidFill>
                <a:latin typeface="Raleway"/>
                <a:ea typeface="Calibri"/>
                <a:cs typeface="Calibri"/>
                <a:sym typeface="Raleway"/>
              </a:rPr>
              <a:t>?</a:t>
            </a:r>
            <a:endParaRPr lang="ru-RU"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86A14FF-E81C-48B1-9EBC-3C585E7A7F1E}"/>
              </a:ext>
            </a:extLst>
          </p:cNvPr>
          <p:cNvSpPr/>
          <p:nvPr/>
        </p:nvSpPr>
        <p:spPr>
          <a:xfrm rot="60000">
            <a:off x="2868" y="9630248"/>
            <a:ext cx="8757863" cy="107186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rgbClr val="EFF7E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Picture background">
            <a:extLst>
              <a:ext uri="{FF2B5EF4-FFF2-40B4-BE49-F238E27FC236}">
                <a16:creationId xmlns:a16="http://schemas.microsoft.com/office/drawing/2014/main" id="{D9804499-AB3F-4133-B915-06DCE043F7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47"/>
          <a:stretch/>
        </p:blipFill>
        <p:spPr bwMode="auto">
          <a:xfrm>
            <a:off x="1010790" y="6155898"/>
            <a:ext cx="7630532" cy="363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Picture background">
            <a:extLst>
              <a:ext uri="{FF2B5EF4-FFF2-40B4-BE49-F238E27FC236}">
                <a16:creationId xmlns:a16="http://schemas.microsoft.com/office/drawing/2014/main" id="{6DE6466B-CB2B-4E44-952C-14D1BDD51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5F5EE"/>
              </a:clrFrom>
              <a:clrTo>
                <a:srgbClr val="F5F5E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698" y="5712567"/>
            <a:ext cx="9555302" cy="481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4E26A8B4-5745-4500-983F-FE5775AB7399}"/>
              </a:ext>
            </a:extLst>
          </p:cNvPr>
          <p:cNvGrpSpPr/>
          <p:nvPr/>
        </p:nvGrpSpPr>
        <p:grpSpPr>
          <a:xfrm>
            <a:off x="6305550" y="2536826"/>
            <a:ext cx="6268758" cy="3175741"/>
            <a:chOff x="2479040" y="761775"/>
            <a:chExt cx="5885903" cy="3119345"/>
          </a:xfrm>
        </p:grpSpPr>
        <p:pic>
          <p:nvPicPr>
            <p:cNvPr id="10" name="Picture 8" descr="Picture background">
              <a:extLst>
                <a:ext uri="{FF2B5EF4-FFF2-40B4-BE49-F238E27FC236}">
                  <a16:creationId xmlns:a16="http://schemas.microsoft.com/office/drawing/2014/main" id="{13A6994F-B1D0-4DFC-9E97-619CE973EE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B48A"/>
                </a:clrFrom>
                <a:clrTo>
                  <a:srgbClr val="FFB48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1827" y="761775"/>
              <a:ext cx="5723116" cy="3009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20BC262B-4521-45E3-9185-708A7C09F1FA}"/>
                </a:ext>
              </a:extLst>
            </p:cNvPr>
            <p:cNvSpPr/>
            <p:nvPr/>
          </p:nvSpPr>
          <p:spPr>
            <a:xfrm>
              <a:off x="2479040" y="3545840"/>
              <a:ext cx="1351280" cy="335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Google Shape;65;p4">
            <a:extLst>
              <a:ext uri="{FF2B5EF4-FFF2-40B4-BE49-F238E27FC236}">
                <a16:creationId xmlns:a16="http://schemas.microsoft.com/office/drawing/2014/main" id="{71DBB455-6F9C-4D0C-8D70-CF669C488940}"/>
              </a:ext>
            </a:extLst>
          </p:cNvPr>
          <p:cNvSpPr/>
          <p:nvPr/>
        </p:nvSpPr>
        <p:spPr>
          <a:xfrm>
            <a:off x="3927343" y="3146647"/>
            <a:ext cx="3518108" cy="849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950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ts val="6000"/>
              <a:buFont typeface="Raleway"/>
              <a:buNone/>
            </a:pPr>
            <a:r>
              <a:rPr lang="en-US" sz="4800" b="1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Raleway"/>
              </a:rPr>
              <a:t>BI Platform</a:t>
            </a:r>
            <a:endParaRPr lang="ru-RU" sz="2800" b="0" i="0" u="none" strike="noStrike" cap="none" dirty="0">
              <a:solidFill>
                <a:schemeClr val="tx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65;p4">
            <a:extLst>
              <a:ext uri="{FF2B5EF4-FFF2-40B4-BE49-F238E27FC236}">
                <a16:creationId xmlns:a16="http://schemas.microsoft.com/office/drawing/2014/main" id="{6DAB36DF-49F2-468D-83C1-0EAA87D2F4A2}"/>
              </a:ext>
            </a:extLst>
          </p:cNvPr>
          <p:cNvSpPr/>
          <p:nvPr/>
        </p:nvSpPr>
        <p:spPr>
          <a:xfrm>
            <a:off x="11930084" y="3019329"/>
            <a:ext cx="5405416" cy="849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950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ts val="6000"/>
              <a:buFont typeface="Raleway"/>
              <a:buNone/>
            </a:pPr>
            <a:r>
              <a:rPr lang="en-US" sz="4800" b="1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Raleway"/>
              </a:rPr>
              <a:t>Data Platform</a:t>
            </a:r>
            <a:endParaRPr lang="ru-RU" sz="2800" b="0" i="0" u="none" strike="noStrike" cap="none" dirty="0">
              <a:solidFill>
                <a:schemeClr val="tx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65;p4">
            <a:extLst>
              <a:ext uri="{FF2B5EF4-FFF2-40B4-BE49-F238E27FC236}">
                <a16:creationId xmlns:a16="http://schemas.microsoft.com/office/drawing/2014/main" id="{4D841440-0CB6-468C-869F-9E65BF6A19F8}"/>
              </a:ext>
            </a:extLst>
          </p:cNvPr>
          <p:cNvSpPr/>
          <p:nvPr/>
        </p:nvSpPr>
        <p:spPr>
          <a:xfrm>
            <a:off x="5625987" y="6119947"/>
            <a:ext cx="6286862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950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ts val="6000"/>
              <a:buFont typeface="Raleway"/>
              <a:buNone/>
            </a:pPr>
            <a:r>
              <a:rPr lang="ru-RU" sz="3600" b="1" dirty="0">
                <a:solidFill>
                  <a:srgbClr val="1241D8"/>
                </a:solidFill>
                <a:latin typeface="Raleway"/>
                <a:ea typeface="Calibri"/>
                <a:cs typeface="Calibri"/>
                <a:sym typeface="Raleway"/>
              </a:rPr>
              <a:t>Если наступит дисбаланс</a:t>
            </a:r>
            <a:r>
              <a:rPr lang="en-US" sz="3600" b="1" dirty="0">
                <a:solidFill>
                  <a:srgbClr val="1241D8"/>
                </a:solidFill>
                <a:latin typeface="Raleway"/>
                <a:ea typeface="Calibri"/>
                <a:cs typeface="Calibri"/>
                <a:sym typeface="Raleway"/>
              </a:rPr>
              <a:t>?</a:t>
            </a:r>
            <a:endParaRPr lang="ru-RU"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5410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1;p4" descr="preencoded.png">
            <a:extLst>
              <a:ext uri="{FF2B5EF4-FFF2-40B4-BE49-F238E27FC236}">
                <a16:creationId xmlns:a16="http://schemas.microsoft.com/office/drawing/2014/main" id="{310EB830-6EA9-4585-AD59-A4A0F87E9DD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68600" y="828675"/>
            <a:ext cx="18669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65;p4">
            <a:extLst>
              <a:ext uri="{FF2B5EF4-FFF2-40B4-BE49-F238E27FC236}">
                <a16:creationId xmlns:a16="http://schemas.microsoft.com/office/drawing/2014/main" id="{8C0C3CED-573D-4987-AA47-D8692FCA0EFA}"/>
              </a:ext>
            </a:extLst>
          </p:cNvPr>
          <p:cNvSpPr/>
          <p:nvPr/>
        </p:nvSpPr>
        <p:spPr>
          <a:xfrm>
            <a:off x="952500" y="610274"/>
            <a:ext cx="16649700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950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ts val="6000"/>
              <a:buFont typeface="Raleway"/>
              <a:buNone/>
            </a:pPr>
            <a:r>
              <a:rPr lang="ru-RU" sz="6000" b="1" dirty="0">
                <a:solidFill>
                  <a:srgbClr val="1241D8"/>
                </a:solidFill>
                <a:latin typeface="Raleway"/>
                <a:ea typeface="Calibri"/>
                <a:cs typeface="Calibri"/>
                <a:sym typeface="Raleway"/>
              </a:rPr>
              <a:t>Форсайт. Платформа данных</a:t>
            </a:r>
            <a:br>
              <a:rPr lang="ru-RU" sz="6000" b="1" dirty="0">
                <a:solidFill>
                  <a:srgbClr val="1241D8"/>
                </a:solidFill>
                <a:latin typeface="Raleway"/>
                <a:ea typeface="Calibri"/>
                <a:cs typeface="Calibri"/>
                <a:sym typeface="Raleway"/>
              </a:rPr>
            </a:br>
            <a:r>
              <a:rPr lang="ru-RU" sz="3600" b="1" dirty="0">
                <a:solidFill>
                  <a:srgbClr val="1241D8"/>
                </a:solidFill>
                <a:latin typeface="Raleway"/>
                <a:ea typeface="Calibri"/>
                <a:cs typeface="Calibri"/>
                <a:sym typeface="Raleway"/>
              </a:rPr>
              <a:t>Пример из жизни</a:t>
            </a:r>
            <a:endParaRPr lang="ru-RU"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394068-C9B0-48EE-ADB6-B1D2FDE90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5987" y="2537453"/>
            <a:ext cx="13812513" cy="77495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Облачко с текстом: прямоугольное со скругленными углами 7">
            <a:extLst>
              <a:ext uri="{FF2B5EF4-FFF2-40B4-BE49-F238E27FC236}">
                <a16:creationId xmlns:a16="http://schemas.microsoft.com/office/drawing/2014/main" id="{0817418E-BB1E-4CC3-8CA0-43F5C7A9181D}"/>
              </a:ext>
            </a:extLst>
          </p:cNvPr>
          <p:cNvSpPr/>
          <p:nvPr/>
        </p:nvSpPr>
        <p:spPr>
          <a:xfrm>
            <a:off x="361950" y="5196840"/>
            <a:ext cx="3486150" cy="1242060"/>
          </a:xfrm>
          <a:prstGeom prst="wedgeRoundRectCallout">
            <a:avLst>
              <a:gd name="adj1" fmla="val 74249"/>
              <a:gd name="adj2" fmla="val -5178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Фрагмент из первой лекции расширенного курса  «Форсайт Академия»</a:t>
            </a:r>
          </a:p>
        </p:txBody>
      </p:sp>
    </p:spTree>
    <p:extLst>
      <p:ext uri="{BB962C8B-B14F-4D97-AF65-F5344CB8AC3E}">
        <p14:creationId xmlns:p14="http://schemas.microsoft.com/office/powerpoint/2010/main" val="1083608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1;p4" descr="preencoded.png">
            <a:extLst>
              <a:ext uri="{FF2B5EF4-FFF2-40B4-BE49-F238E27FC236}">
                <a16:creationId xmlns:a16="http://schemas.microsoft.com/office/drawing/2014/main" id="{310EB830-6EA9-4585-AD59-A4A0F87E9DD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68600" y="828675"/>
            <a:ext cx="18669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65;p4">
            <a:extLst>
              <a:ext uri="{FF2B5EF4-FFF2-40B4-BE49-F238E27FC236}">
                <a16:creationId xmlns:a16="http://schemas.microsoft.com/office/drawing/2014/main" id="{8C0C3CED-573D-4987-AA47-D8692FCA0EFA}"/>
              </a:ext>
            </a:extLst>
          </p:cNvPr>
          <p:cNvSpPr/>
          <p:nvPr/>
        </p:nvSpPr>
        <p:spPr>
          <a:xfrm>
            <a:off x="952500" y="610274"/>
            <a:ext cx="16649700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950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ts val="6000"/>
              <a:buFont typeface="Raleway"/>
              <a:buNone/>
            </a:pPr>
            <a:r>
              <a:rPr lang="ru-RU" sz="4000" b="1" dirty="0">
                <a:solidFill>
                  <a:srgbClr val="1241D8"/>
                </a:solidFill>
                <a:latin typeface="Raleway"/>
                <a:ea typeface="Calibri"/>
                <a:cs typeface="Calibri"/>
                <a:sym typeface="Raleway"/>
              </a:rPr>
              <a:t>Карта методов загрузки</a:t>
            </a:r>
            <a:r>
              <a:rPr lang="en-US" sz="4000" b="1" dirty="0">
                <a:solidFill>
                  <a:srgbClr val="1241D8"/>
                </a:solidFill>
                <a:latin typeface="Raleway"/>
                <a:ea typeface="Calibri"/>
                <a:cs typeface="Calibri"/>
                <a:sym typeface="Raleway"/>
              </a:rPr>
              <a:t>/</a:t>
            </a:r>
            <a:r>
              <a:rPr lang="ru-RU" sz="4000" b="1" dirty="0">
                <a:solidFill>
                  <a:srgbClr val="1241D8"/>
                </a:solidFill>
                <a:latin typeface="Raleway"/>
                <a:ea typeface="Calibri"/>
                <a:cs typeface="Calibri"/>
                <a:sym typeface="Raleway"/>
              </a:rPr>
              <a:t>выгрузки данных в Форсайте</a:t>
            </a:r>
            <a:endParaRPr lang="ru-RU"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B92B5C5-BE55-452C-8EAF-E40FB2933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2" y="1323108"/>
            <a:ext cx="17723355" cy="894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856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102"/>
        </a:solidFill>
        <a:effectLst/>
      </p:bgPr>
    </p:bg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" name="Google Shape;622;p23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7506949" cy="1028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23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68600" y="828675"/>
            <a:ext cx="18669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23"/>
          <p:cNvPicPr preferRelativeResize="0"/>
          <p:nvPr/>
        </p:nvPicPr>
        <p:blipFill>
          <a:blip r:embed="rId5"/>
          <a:srcRect/>
          <a:stretch/>
        </p:blipFill>
        <p:spPr>
          <a:xfrm>
            <a:off x="952500" y="7277100"/>
            <a:ext cx="2057400" cy="2057400"/>
          </a:xfrm>
          <a:prstGeom prst="flowChartAlternateProcess">
            <a:avLst/>
          </a:prstGeom>
          <a:noFill/>
          <a:ln>
            <a:noFill/>
          </a:ln>
        </p:spPr>
      </p:pic>
      <p:sp>
        <p:nvSpPr>
          <p:cNvPr id="626" name="Google Shape;626;p23"/>
          <p:cNvSpPr/>
          <p:nvPr/>
        </p:nvSpPr>
        <p:spPr>
          <a:xfrm>
            <a:off x="952500" y="600075"/>
            <a:ext cx="8743950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95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aleway"/>
              <a:buNone/>
            </a:pPr>
            <a:r>
              <a:rPr lang="en-US" sz="60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Спасибо за внимание!</a:t>
            </a:r>
            <a:endParaRPr sz="6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23"/>
          <p:cNvSpPr/>
          <p:nvPr/>
        </p:nvSpPr>
        <p:spPr>
          <a:xfrm>
            <a:off x="3543300" y="7277100"/>
            <a:ext cx="5728291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9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 SemiBold"/>
              <a:buNone/>
            </a:pPr>
            <a:r>
              <a:rPr lang="ru-RU" sz="3000" b="0" i="0" u="none" strike="noStrike" cap="none" dirty="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Константин Шимановский </a:t>
            </a:r>
            <a:endParaRPr lang="ru-RU" sz="3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p23"/>
          <p:cNvSpPr/>
          <p:nvPr/>
        </p:nvSpPr>
        <p:spPr>
          <a:xfrm>
            <a:off x="3543300" y="8067675"/>
            <a:ext cx="584835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94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</a:pPr>
            <a:r>
              <a:rPr lang="ru-RU" sz="1800" b="0" i="0" u="none" strike="noStrike" cap="none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Департамент управления продуктами</a:t>
            </a:r>
            <a:br>
              <a:rPr lang="en-US" sz="1800" b="0" i="0" u="none" strike="noStrike" cap="none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ru-RU" sz="1800" b="0" i="0" u="none" strike="noStrike" cap="none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Директор департамента</a:t>
            </a:r>
          </a:p>
          <a:p>
            <a:pPr marL="0" marR="0" lvl="0" indent="0" algn="l" rtl="0">
              <a:lnSpc>
                <a:spcPct val="10794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</a:pPr>
            <a:r>
              <a:rPr lang="en-US" sz="1800" b="0" i="0" u="none" strike="noStrike" cap="none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+7 (903) </a:t>
            </a:r>
            <a:r>
              <a:rPr lang="ru-RU" sz="1800" b="0" i="0" u="none" strike="noStrike" cap="none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140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-RU" sz="1800" b="0" i="0" u="none" strike="noStrike" cap="none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7097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p23"/>
          <p:cNvSpPr/>
          <p:nvPr/>
        </p:nvSpPr>
        <p:spPr>
          <a:xfrm>
            <a:off x="1362075" y="3638550"/>
            <a:ext cx="1057275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 SemiBold"/>
              <a:buNone/>
            </a:pPr>
            <a:r>
              <a:rPr lang="en-US" sz="3000" b="0" i="0" u="none" strike="noStrike" cap="none" dirty="0" err="1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Наша</a:t>
            </a:r>
            <a:r>
              <a:rPr lang="en-US" sz="3000" b="0" i="0" u="none" strike="noStrike" cap="none" dirty="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 </a:t>
            </a:r>
            <a:r>
              <a:rPr lang="en-US" sz="3000" b="0" i="0" u="none" strike="noStrike" cap="none" dirty="0" err="1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миссия</a:t>
            </a:r>
            <a:r>
              <a:rPr lang="en-US" sz="3000" b="0" i="0" u="none" strike="noStrike" cap="none" dirty="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 - </a:t>
            </a:r>
            <a:r>
              <a:rPr lang="en-US" sz="3000" b="0" i="0" u="none" strike="noStrike" cap="none" dirty="0" err="1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помочь</a:t>
            </a:r>
            <a:r>
              <a:rPr lang="en-US" sz="3000" b="0" i="0" u="none" strike="noStrike" cap="none" dirty="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 </a:t>
            </a:r>
            <a:r>
              <a:rPr lang="en-US" sz="3000" b="0" i="0" u="none" strike="noStrike" cap="none" dirty="0" err="1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клиентам</a:t>
            </a:r>
            <a:r>
              <a:rPr lang="en-US" sz="3000" b="0" i="0" u="none" strike="noStrike" cap="none" dirty="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 и </a:t>
            </a:r>
            <a:r>
              <a:rPr lang="en-US" sz="3000" b="0" i="0" u="none" strike="noStrike" cap="none" dirty="0" err="1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партнерам</a:t>
            </a:r>
            <a:r>
              <a:rPr lang="en-US" sz="3000" b="0" i="0" u="none" strike="noStrike" cap="none" dirty="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 </a:t>
            </a:r>
            <a:r>
              <a:rPr lang="en-US" sz="3000" b="0" i="0" u="none" strike="noStrike" cap="none" dirty="0" err="1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взглянуть</a:t>
            </a:r>
            <a:r>
              <a:rPr lang="en-US" sz="3000" b="0" i="0" u="none" strike="noStrike" cap="none" dirty="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 </a:t>
            </a:r>
            <a:r>
              <a:rPr lang="en-US" sz="3000" b="0" i="0" u="none" strike="noStrike" cap="none" dirty="0" err="1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на</a:t>
            </a:r>
            <a:r>
              <a:rPr lang="en-US" sz="3000" b="0" i="0" u="none" strike="noStrike" cap="none" dirty="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 </a:t>
            </a:r>
            <a:r>
              <a:rPr lang="en-US" sz="3000" b="0" i="0" u="none" strike="noStrike" cap="none" dirty="0" err="1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данные</a:t>
            </a:r>
            <a:r>
              <a:rPr lang="en-US" sz="3000" b="0" i="0" u="none" strike="noStrike" cap="none" dirty="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 </a:t>
            </a:r>
            <a:r>
              <a:rPr lang="en-US" sz="3000" b="0" i="0" u="none" strike="noStrike" cap="none" dirty="0" err="1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по-новому</a:t>
            </a:r>
            <a:r>
              <a:rPr lang="en-US" sz="3000" b="0" i="0" u="none" strike="noStrike" cap="none" dirty="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, </a:t>
            </a:r>
            <a:r>
              <a:rPr lang="en-US" sz="3000" b="0" i="0" u="none" strike="noStrike" cap="none" dirty="0" err="1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найти</a:t>
            </a:r>
            <a:r>
              <a:rPr lang="en-US" sz="3000" b="0" i="0" u="none" strike="noStrike" cap="none" dirty="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 </a:t>
            </a:r>
            <a:r>
              <a:rPr lang="en-US" sz="3000" b="0" i="0" u="none" strike="noStrike" cap="none" dirty="0" err="1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новые</a:t>
            </a:r>
            <a:r>
              <a:rPr lang="en-US" sz="3000" b="0" i="0" u="none" strike="noStrike" cap="none" dirty="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 </a:t>
            </a:r>
            <a:r>
              <a:rPr lang="en-US" sz="3000" b="0" i="0" u="none" strike="noStrike" cap="none" dirty="0" err="1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возможности</a:t>
            </a:r>
            <a:r>
              <a:rPr lang="en-US" sz="3000" b="0" i="0" u="none" strike="noStrike" cap="none" dirty="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 </a:t>
            </a:r>
            <a:r>
              <a:rPr lang="en-US" sz="3000" b="0" i="0" u="none" strike="noStrike" cap="none" dirty="0" err="1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раскрыть</a:t>
            </a:r>
            <a:r>
              <a:rPr lang="en-US" sz="3000" b="0" i="0" u="none" strike="noStrike" cap="none" dirty="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 </a:t>
            </a:r>
            <a:r>
              <a:rPr lang="en-US" sz="3000" b="0" i="0" u="none" strike="noStrike" cap="none" dirty="0" err="1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свой</a:t>
            </a:r>
            <a:r>
              <a:rPr lang="en-US" sz="3000" b="0" i="0" u="none" strike="noStrike" cap="none" dirty="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 </a:t>
            </a:r>
            <a:r>
              <a:rPr lang="en-US" sz="3000" b="0" i="0" u="none" strike="noStrike" cap="none" dirty="0" err="1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бизнес-потенциал</a:t>
            </a:r>
            <a:endParaRPr sz="3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B0B874B-1C62-426D-9C6B-2D3225D0F17E}"/>
              </a:ext>
            </a:extLst>
          </p:cNvPr>
          <p:cNvSpPr/>
          <p:nvPr/>
        </p:nvSpPr>
        <p:spPr>
          <a:xfrm>
            <a:off x="1657349" y="7001827"/>
            <a:ext cx="15123643" cy="302609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2800" b="1" dirty="0"/>
              <a:t>Кит </a:t>
            </a:r>
            <a:r>
              <a:rPr lang="en-US" sz="2800" b="1" dirty="0"/>
              <a:t>#1:</a:t>
            </a:r>
            <a:r>
              <a:rPr lang="en-US" sz="2800" dirty="0"/>
              <a:t> Data Source</a:t>
            </a:r>
            <a:endParaRPr lang="ru-RU" sz="2800" dirty="0"/>
          </a:p>
        </p:txBody>
      </p:sp>
      <p:pic>
        <p:nvPicPr>
          <p:cNvPr id="4" name="Google Shape;51;p4" descr="preencoded.png">
            <a:extLst>
              <a:ext uri="{FF2B5EF4-FFF2-40B4-BE49-F238E27FC236}">
                <a16:creationId xmlns:a16="http://schemas.microsoft.com/office/drawing/2014/main" id="{310EB830-6EA9-4585-AD59-A4A0F87E9DD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68600" y="828675"/>
            <a:ext cx="18669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65;p4">
            <a:extLst>
              <a:ext uri="{FF2B5EF4-FFF2-40B4-BE49-F238E27FC236}">
                <a16:creationId xmlns:a16="http://schemas.microsoft.com/office/drawing/2014/main" id="{0FEF3075-EF4E-4A06-B492-A100D19C559B}"/>
              </a:ext>
            </a:extLst>
          </p:cNvPr>
          <p:cNvSpPr/>
          <p:nvPr/>
        </p:nvSpPr>
        <p:spPr>
          <a:xfrm>
            <a:off x="952499" y="600075"/>
            <a:ext cx="15123642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950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ts val="6000"/>
              <a:buFont typeface="Raleway"/>
              <a:buNone/>
            </a:pPr>
            <a:r>
              <a:rPr lang="ru-RU" sz="6000" b="1" dirty="0">
                <a:solidFill>
                  <a:srgbClr val="1241D8"/>
                </a:solidFill>
                <a:latin typeface="Raleway"/>
                <a:ea typeface="Calibri"/>
                <a:cs typeface="Calibri"/>
                <a:sym typeface="Raleway"/>
              </a:rPr>
              <a:t>Текущая архитектура</a:t>
            </a:r>
            <a:br>
              <a:rPr lang="ru-RU" sz="6000" b="1" dirty="0">
                <a:solidFill>
                  <a:srgbClr val="1241D8"/>
                </a:solidFill>
                <a:latin typeface="Raleway"/>
                <a:ea typeface="Calibri"/>
                <a:cs typeface="Calibri"/>
                <a:sym typeface="Raleway"/>
              </a:rPr>
            </a:br>
            <a:r>
              <a:rPr lang="ru-RU" sz="3200" b="1" dirty="0">
                <a:solidFill>
                  <a:srgbClr val="1241D8"/>
                </a:solidFill>
                <a:latin typeface="Raleway"/>
                <a:ea typeface="Calibri"/>
                <a:cs typeface="Calibri"/>
                <a:sym typeface="Raleway"/>
              </a:rPr>
              <a:t>Земля стоит на 3-х китах, а Форсайт на 4-х</a:t>
            </a:r>
            <a:endParaRPr lang="ru-RU" sz="3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28B2F8A-5307-478A-9604-9EC6A20C3253}"/>
              </a:ext>
            </a:extLst>
          </p:cNvPr>
          <p:cNvSpPr/>
          <p:nvPr/>
        </p:nvSpPr>
        <p:spPr>
          <a:xfrm>
            <a:off x="10663880" y="9037835"/>
            <a:ext cx="5595295" cy="9715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Форсайт. Платформа данных</a:t>
            </a:r>
            <a:br>
              <a:rPr lang="en-US" sz="2400" dirty="0"/>
            </a:br>
            <a:endParaRPr lang="ru-RU" sz="400" dirty="0"/>
          </a:p>
          <a:p>
            <a:pPr algn="ctr"/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собственная разработка компании «Форсайт» направленная на повышение синергии между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Data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Platform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и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BI Platform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BF4AEAE-DFD4-4968-ABF2-EC601B10D0E3}"/>
              </a:ext>
            </a:extLst>
          </p:cNvPr>
          <p:cNvSpPr/>
          <p:nvPr/>
        </p:nvSpPr>
        <p:spPr>
          <a:xfrm>
            <a:off x="3215640" y="9037835"/>
            <a:ext cx="7448240" cy="9715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000" dirty="0"/>
              <a:t>Разные СУБД</a:t>
            </a:r>
            <a:r>
              <a:rPr lang="en-US" sz="2000" dirty="0"/>
              <a:t>: </a:t>
            </a:r>
            <a:r>
              <a:rPr lang="ru-RU" sz="2000" dirty="0"/>
              <a:t>Российские </a:t>
            </a:r>
            <a:r>
              <a:rPr lang="en-US" sz="2000" dirty="0"/>
              <a:t>(</a:t>
            </a:r>
            <a:r>
              <a:rPr lang="ru-RU" sz="2000" dirty="0"/>
              <a:t>проприетарные</a:t>
            </a:r>
            <a:r>
              <a:rPr lang="en-US" sz="2000" dirty="0"/>
              <a:t>)</a:t>
            </a:r>
            <a:r>
              <a:rPr lang="ru-RU" sz="2000" dirty="0"/>
              <a:t> и </a:t>
            </a:r>
            <a:r>
              <a:rPr lang="en-US" sz="2000" dirty="0"/>
              <a:t>Open-source </a:t>
            </a:r>
            <a:endParaRPr lang="ru-RU" sz="20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BB1498F-56DD-45D6-A222-DE9F6AB1B32C}"/>
              </a:ext>
            </a:extLst>
          </p:cNvPr>
          <p:cNvSpPr/>
          <p:nvPr/>
        </p:nvSpPr>
        <p:spPr>
          <a:xfrm>
            <a:off x="6217920" y="5142171"/>
            <a:ext cx="5852160" cy="1206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Форсайт.</a:t>
            </a:r>
            <a:br>
              <a:rPr lang="ru-RU" sz="3200" dirty="0"/>
            </a:br>
            <a:r>
              <a:rPr lang="ru-RU" sz="3200" dirty="0"/>
              <a:t>Аналитическая платформа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7A65320-3BB6-4056-A80D-53341A074471}"/>
              </a:ext>
            </a:extLst>
          </p:cNvPr>
          <p:cNvSpPr/>
          <p:nvPr/>
        </p:nvSpPr>
        <p:spPr>
          <a:xfrm>
            <a:off x="1657349" y="2474756"/>
            <a:ext cx="15123643" cy="19107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2800" b="1" dirty="0"/>
              <a:t>Кит </a:t>
            </a:r>
            <a:r>
              <a:rPr lang="en-US" sz="2800" b="1" dirty="0"/>
              <a:t>#2:</a:t>
            </a:r>
            <a:r>
              <a:rPr lang="en-US" sz="2800" dirty="0"/>
              <a:t> Reporting/Visualization  </a:t>
            </a:r>
            <a:endParaRPr lang="ru-RU" sz="28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F494A85-E059-42E7-8666-1DAF65FBD1F9}"/>
              </a:ext>
            </a:extLst>
          </p:cNvPr>
          <p:cNvSpPr/>
          <p:nvPr/>
        </p:nvSpPr>
        <p:spPr>
          <a:xfrm>
            <a:off x="414339" y="4738292"/>
            <a:ext cx="4648200" cy="19107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2800" b="1" dirty="0"/>
              <a:t>Кит </a:t>
            </a:r>
            <a:r>
              <a:rPr lang="en-US" sz="2800" b="1" dirty="0"/>
              <a:t>#3:</a:t>
            </a:r>
            <a:r>
              <a:rPr lang="en-US" sz="2800" dirty="0"/>
              <a:t> Customization  </a:t>
            </a:r>
            <a:endParaRPr lang="ru-RU" sz="28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2E000B6-6E9D-4A2B-A85A-CC6C624E6BF1}"/>
              </a:ext>
            </a:extLst>
          </p:cNvPr>
          <p:cNvSpPr/>
          <p:nvPr/>
        </p:nvSpPr>
        <p:spPr>
          <a:xfrm>
            <a:off x="13225463" y="4790163"/>
            <a:ext cx="4772025" cy="19107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2800" b="1" dirty="0"/>
              <a:t>Кит </a:t>
            </a:r>
            <a:r>
              <a:rPr lang="en-US" sz="2800" b="1" dirty="0"/>
              <a:t>#4:</a:t>
            </a:r>
            <a:r>
              <a:rPr lang="en-US" sz="2800" dirty="0"/>
              <a:t> Administration  </a:t>
            </a:r>
            <a:endParaRPr lang="ru-RU" sz="28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AC4435E-428F-49D3-8FF2-D1E88A94CC45}"/>
              </a:ext>
            </a:extLst>
          </p:cNvPr>
          <p:cNvSpPr/>
          <p:nvPr/>
        </p:nvSpPr>
        <p:spPr>
          <a:xfrm>
            <a:off x="13461527" y="5489833"/>
            <a:ext cx="2614614" cy="97155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/>
              <a:t>Сертификация ФСТЭК</a:t>
            </a:r>
          </a:p>
          <a:p>
            <a:pPr algn="r"/>
            <a:r>
              <a:rPr lang="ru-RU" sz="1200" dirty="0"/>
              <a:t>(самый высоки класс защиты среди российских </a:t>
            </a:r>
            <a:r>
              <a:rPr lang="en-US" sz="1200" dirty="0"/>
              <a:t>BI</a:t>
            </a:r>
            <a:r>
              <a:rPr lang="ru-RU" sz="1200" dirty="0"/>
              <a:t>)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C7B651C-519D-45ED-917F-A97429D5769F}"/>
              </a:ext>
            </a:extLst>
          </p:cNvPr>
          <p:cNvSpPr/>
          <p:nvPr/>
        </p:nvSpPr>
        <p:spPr>
          <a:xfrm>
            <a:off x="16259176" y="5489833"/>
            <a:ext cx="1609722" cy="97155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r"/>
            <a:r>
              <a:rPr lang="ru-RU" sz="1800" dirty="0"/>
              <a:t>Управляемая ролевая модель</a:t>
            </a:r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91DADEE-BB10-4B0E-96B1-057262A9A2CB}"/>
              </a:ext>
            </a:extLst>
          </p:cNvPr>
          <p:cNvSpPr/>
          <p:nvPr/>
        </p:nvSpPr>
        <p:spPr>
          <a:xfrm>
            <a:off x="5379953" y="7404139"/>
            <a:ext cx="3940758" cy="1093251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216000" rtlCol="0" anchor="t"/>
          <a:lstStyle/>
          <a:p>
            <a:r>
              <a:rPr lang="ru-RU" sz="2000" b="1" dirty="0">
                <a:solidFill>
                  <a:schemeClr val="bg1"/>
                </a:solidFill>
              </a:rPr>
              <a:t>Плоская модель данных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A687E93-FFDC-42CA-A59A-50917261A50D}"/>
              </a:ext>
            </a:extLst>
          </p:cNvPr>
          <p:cNvSpPr/>
          <p:nvPr/>
        </p:nvSpPr>
        <p:spPr>
          <a:xfrm>
            <a:off x="9148938" y="7404139"/>
            <a:ext cx="6850380" cy="1093251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Многомерные </a:t>
            </a:r>
            <a:r>
              <a:rPr lang="en-US" sz="2000" b="1" dirty="0">
                <a:solidFill>
                  <a:schemeClr val="bg1"/>
                </a:solidFill>
              </a:rPr>
              <a:t>OLAP-</a:t>
            </a:r>
            <a:r>
              <a:rPr lang="ru-RU" sz="2000" b="1" dirty="0">
                <a:solidFill>
                  <a:schemeClr val="bg1"/>
                </a:solidFill>
              </a:rPr>
              <a:t>кубы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DB1A02AC-DEE6-4599-AE1D-0A1BDDF75A6C}"/>
              </a:ext>
            </a:extLst>
          </p:cNvPr>
          <p:cNvSpPr/>
          <p:nvPr/>
        </p:nvSpPr>
        <p:spPr>
          <a:xfrm>
            <a:off x="9729473" y="7940040"/>
            <a:ext cx="2188207" cy="444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Мультитемпературный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95000"/>
                  </a:schemeClr>
                </a:solidFill>
              </a:rPr>
              <a:t>R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olap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-куб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C3AE92D2-D81F-418F-A6E9-D7B5E9E27F25}"/>
              </a:ext>
            </a:extLst>
          </p:cNvPr>
          <p:cNvSpPr/>
          <p:nvPr/>
        </p:nvSpPr>
        <p:spPr>
          <a:xfrm>
            <a:off x="12603487" y="7940040"/>
            <a:ext cx="1455413" cy="444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in-memory </a:t>
            </a:r>
            <a:r>
              <a:rPr lang="en-US" b="1" dirty="0" err="1">
                <a:solidFill>
                  <a:schemeClr val="bg1">
                    <a:lumMod val="95000"/>
                  </a:schemeClr>
                </a:solidFill>
              </a:rPr>
              <a:t>M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olap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-куб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5F6AF078-4B2D-4A2E-9871-F173FC4B69F2}"/>
              </a:ext>
            </a:extLst>
          </p:cNvPr>
          <p:cNvSpPr/>
          <p:nvPr/>
        </p:nvSpPr>
        <p:spPr>
          <a:xfrm>
            <a:off x="1657349" y="9301282"/>
            <a:ext cx="1268731" cy="3856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1"/>
                </a:solidFill>
              </a:rPr>
              <a:t>Физический слой хранения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878545F8-A0C1-4CA2-9493-3D90336F11E2}"/>
              </a:ext>
            </a:extLst>
          </p:cNvPr>
          <p:cNvSpPr/>
          <p:nvPr/>
        </p:nvSpPr>
        <p:spPr>
          <a:xfrm>
            <a:off x="1657349" y="7812244"/>
            <a:ext cx="3528859" cy="3856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1"/>
                </a:solidFill>
              </a:rPr>
              <a:t>Логический слой хранения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C5ED773F-EC9C-4AF1-A2EE-9AFCE5BE06D8}"/>
              </a:ext>
            </a:extLst>
          </p:cNvPr>
          <p:cNvSpPr/>
          <p:nvPr/>
        </p:nvSpPr>
        <p:spPr>
          <a:xfrm>
            <a:off x="6106719" y="7897713"/>
            <a:ext cx="3235410" cy="444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Universe – 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</a:rPr>
              <a:t>объединение разных источников в «широкую» витрину</a:t>
            </a:r>
            <a:endParaRPr lang="ru-RU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800FD64C-D5DD-4588-9DEB-8A03E566E6BD}"/>
              </a:ext>
            </a:extLst>
          </p:cNvPr>
          <p:cNvSpPr/>
          <p:nvPr/>
        </p:nvSpPr>
        <p:spPr>
          <a:xfrm>
            <a:off x="14418801" y="7928192"/>
            <a:ext cx="1455413" cy="444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Виртуальный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куб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99C97A6-A861-40F0-9A7C-2F5AB77230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854" y="7919046"/>
            <a:ext cx="381325" cy="381325"/>
          </a:xfrm>
          <a:prstGeom prst="ellipse">
            <a:avLst/>
          </a:prstGeom>
          <a:ln w="285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6" name="Picture 4">
            <a:extLst>
              <a:ext uri="{FF2B5EF4-FFF2-40B4-BE49-F238E27FC236}">
                <a16:creationId xmlns:a16="http://schemas.microsoft.com/office/drawing/2014/main" id="{AA1E798A-3F02-46B7-B870-27B76C826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56965" y="7734841"/>
            <a:ext cx="268484" cy="4731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63722394-39A2-4683-812E-DF5EB0513A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7327" y="7933326"/>
            <a:ext cx="381325" cy="381325"/>
          </a:xfrm>
          <a:prstGeom prst="ellipse">
            <a:avLst/>
          </a:prstGeom>
          <a:ln w="285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8" name="Облако 37">
            <a:extLst>
              <a:ext uri="{FF2B5EF4-FFF2-40B4-BE49-F238E27FC236}">
                <a16:creationId xmlns:a16="http://schemas.microsoft.com/office/drawing/2014/main" id="{0352325A-B991-4DEB-A5E7-239B8853D400}"/>
              </a:ext>
            </a:extLst>
          </p:cNvPr>
          <p:cNvSpPr/>
          <p:nvPr/>
        </p:nvSpPr>
        <p:spPr>
          <a:xfrm>
            <a:off x="12196134" y="7819986"/>
            <a:ext cx="407354" cy="266236"/>
          </a:xfrm>
          <a:prstGeom prst="cloud">
            <a:avLst/>
          </a:prstGeom>
          <a:solidFill>
            <a:schemeClr val="bg1">
              <a:lumMod val="9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</a:rPr>
              <a:t>ОЗУ</a:t>
            </a: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CF4811D9-A860-4F0B-B08A-DC162F19E12B}"/>
              </a:ext>
            </a:extLst>
          </p:cNvPr>
          <p:cNvSpPr/>
          <p:nvPr/>
        </p:nvSpPr>
        <p:spPr>
          <a:xfrm>
            <a:off x="13949783" y="7926666"/>
            <a:ext cx="487679" cy="4800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0023124-E0D3-4AB9-9516-DAFFE2E1DD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9291" y="7919046"/>
            <a:ext cx="487680" cy="487680"/>
          </a:xfrm>
          <a:prstGeom prst="ellipse">
            <a:avLst/>
          </a:prstGeom>
          <a:ln w="285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9B58CED1-5C29-4AE4-A6E3-908812BBA130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54062" y="7889075"/>
            <a:ext cx="446830" cy="446830"/>
          </a:xfrm>
          <a:prstGeom prst="ellipse">
            <a:avLst/>
          </a:prstGeom>
          <a:solidFill>
            <a:schemeClr val="bg1"/>
          </a:solidFill>
          <a:ln w="285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49D14435-6859-4A78-80A3-3E0AF11A61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98240" y="5926035"/>
            <a:ext cx="382752" cy="382752"/>
          </a:xfrm>
          <a:prstGeom prst="ellipse">
            <a:avLst/>
          </a:prstGeom>
          <a:solidFill>
            <a:schemeClr val="bg1"/>
          </a:solidFill>
          <a:ln w="285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571F84FE-261E-4CFB-9AE1-651D9A4E2E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5" t="13405" r="29571" b="21020"/>
          <a:stretch/>
        </p:blipFill>
        <p:spPr bwMode="auto">
          <a:xfrm>
            <a:off x="13512164" y="6007389"/>
            <a:ext cx="335281" cy="41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2" descr="Увеличить">
            <a:extLst>
              <a:ext uri="{FF2B5EF4-FFF2-40B4-BE49-F238E27FC236}">
                <a16:creationId xmlns:a16="http://schemas.microsoft.com/office/drawing/2014/main" id="{AB393270-C531-436B-BC18-486F6E866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67750" y1="45833" x2="67750" y2="45833"/>
                        <a14:foregroundMark x1="76250" y1="45417" x2="76250" y2="45417"/>
                        <a14:foregroundMark x1="82083" y1="44500" x2="82083" y2="44500"/>
                        <a14:foregroundMark x1="11917" y1="45083" x2="11917" y2="45083"/>
                        <a14:foregroundMark x1="11917" y1="45083" x2="11917" y2="45083"/>
                        <a14:foregroundMark x1="25750" y1="45667" x2="25750" y2="45667"/>
                        <a14:foregroundMark x1="32917" y1="45833" x2="32917" y2="45833"/>
                        <a14:foregroundMark x1="46917" y1="44667" x2="46917" y2="44667"/>
                        <a14:foregroundMark x1="59667" y1="43750" x2="59667" y2="43750"/>
                        <a14:backgroundMark x1="57833" y1="48417" x2="57833" y2="48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026" y="9349361"/>
            <a:ext cx="1028223" cy="102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6">
            <a:extLst>
              <a:ext uri="{FF2B5EF4-FFF2-40B4-BE49-F238E27FC236}">
                <a16:creationId xmlns:a16="http://schemas.microsoft.com/office/drawing/2014/main" id="{6CD6009F-AEB7-44B8-A1A8-FE6EBC3AA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771" y="9661860"/>
            <a:ext cx="956241" cy="27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8">
            <a:extLst>
              <a:ext uri="{FF2B5EF4-FFF2-40B4-BE49-F238E27FC236}">
                <a16:creationId xmlns:a16="http://schemas.microsoft.com/office/drawing/2014/main" id="{AD1D83B7-6F9A-4F29-9886-E9282A7C4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9405751"/>
            <a:ext cx="1147824" cy="71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703ED71A-05D6-43AB-A04A-94BC45F8AEAD}"/>
              </a:ext>
            </a:extLst>
          </p:cNvPr>
          <p:cNvGrpSpPr/>
          <p:nvPr/>
        </p:nvGrpSpPr>
        <p:grpSpPr>
          <a:xfrm>
            <a:off x="9409441" y="9592781"/>
            <a:ext cx="1177043" cy="351238"/>
            <a:chOff x="9409441" y="9440381"/>
            <a:chExt cx="1177043" cy="351238"/>
          </a:xfrm>
        </p:grpSpPr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4704FEAA-48D8-4EA4-B0BB-B2E45B300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9441" y="9440381"/>
              <a:ext cx="390264" cy="351238"/>
            </a:xfrm>
            <a:prstGeom prst="rect">
              <a:avLst/>
            </a:prstGeom>
          </p:spPr>
        </p:pic>
        <p:sp>
          <p:nvSpPr>
            <p:cNvPr id="54" name="Google Shape;150;p31">
              <a:extLst>
                <a:ext uri="{FF2B5EF4-FFF2-40B4-BE49-F238E27FC236}">
                  <a16:creationId xmlns:a16="http://schemas.microsoft.com/office/drawing/2014/main" id="{E51AAA2A-2752-4908-B825-E4777105F5C7}"/>
                </a:ext>
              </a:extLst>
            </p:cNvPr>
            <p:cNvSpPr txBox="1"/>
            <p:nvPr/>
          </p:nvSpPr>
          <p:spPr>
            <a:xfrm>
              <a:off x="9840731" y="9512383"/>
              <a:ext cx="745753" cy="2215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rgbClr val="22272C"/>
                  </a:solidFill>
                  <a:latin typeface="Open Sans Medium"/>
                  <a:ea typeface="Open Sans Medium"/>
                  <a:cs typeface="Open Sans Medium"/>
                  <a:sym typeface="Open Sans Medium"/>
                </a:rPr>
                <a:t>Cloudera</a:t>
              </a:r>
              <a:endParaRPr sz="1200" dirty="0">
                <a:solidFill>
                  <a:srgbClr val="22272C"/>
                </a:solidFill>
                <a:latin typeface="Open Sans Medium"/>
                <a:ea typeface="Open Sans Medium"/>
                <a:cs typeface="Open Sans Medium"/>
                <a:sym typeface="Open Sans Medium"/>
              </a:endParaRPr>
            </a:p>
          </p:txBody>
        </p:sp>
      </p:grp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7AC4034C-5769-417F-8C13-CB6934E93352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b="34738"/>
          <a:stretch/>
        </p:blipFill>
        <p:spPr>
          <a:xfrm>
            <a:off x="6955781" y="9072518"/>
            <a:ext cx="1349396" cy="563608"/>
          </a:xfrm>
          <a:prstGeom prst="rect">
            <a:avLst/>
          </a:prstGeom>
        </p:spPr>
      </p:pic>
      <p:pic>
        <p:nvPicPr>
          <p:cNvPr id="57" name="Picture 2">
            <a:extLst>
              <a:ext uri="{FF2B5EF4-FFF2-40B4-BE49-F238E27FC236}">
                <a16:creationId xmlns:a16="http://schemas.microsoft.com/office/drawing/2014/main" id="{C592A1E5-DC92-4D5D-997A-1474F56D7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54" y="9198132"/>
            <a:ext cx="1338943" cy="62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>
            <a:extLst>
              <a:ext uri="{FF2B5EF4-FFF2-40B4-BE49-F238E27FC236}">
                <a16:creationId xmlns:a16="http://schemas.microsoft.com/office/drawing/2014/main" id="{F0C1FF2E-019B-49AB-87D4-DB8D7AD66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809" y="9698741"/>
            <a:ext cx="901176" cy="28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>
            <a:extLst>
              <a:ext uri="{FF2B5EF4-FFF2-40B4-BE49-F238E27FC236}">
                <a16:creationId xmlns:a16="http://schemas.microsoft.com/office/drawing/2014/main" id="{94DD0286-1F05-469F-BAA1-FFF194D93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912" y="9381568"/>
            <a:ext cx="817960" cy="27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8">
            <a:extLst>
              <a:ext uri="{FF2B5EF4-FFF2-40B4-BE49-F238E27FC236}">
                <a16:creationId xmlns:a16="http://schemas.microsoft.com/office/drawing/2014/main" id="{46998C84-2993-4627-8509-5589336C2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289" y="9711084"/>
            <a:ext cx="819444" cy="24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4">
            <a:extLst>
              <a:ext uri="{FF2B5EF4-FFF2-40B4-BE49-F238E27FC236}">
                <a16:creationId xmlns:a16="http://schemas.microsoft.com/office/drawing/2014/main" id="{114EF0A1-E43F-4FB6-8CB7-2C12A110E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337" y="9315555"/>
            <a:ext cx="1047750" cy="39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6">
            <a:extLst>
              <a:ext uri="{FF2B5EF4-FFF2-40B4-BE49-F238E27FC236}">
                <a16:creationId xmlns:a16="http://schemas.microsoft.com/office/drawing/2014/main" id="{10D89EE5-1BAB-4EE6-987B-16CCDA80D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680" y="9375020"/>
            <a:ext cx="1132610" cy="30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D0596E66-0DEE-43C8-8A60-571B71D81C2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857700" y="9356041"/>
            <a:ext cx="838200" cy="356235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170903F7-47AD-49AE-AAAE-7DA3881861B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140" y="9701540"/>
            <a:ext cx="878387" cy="376847"/>
          </a:xfrm>
          <a:prstGeom prst="rect">
            <a:avLst/>
          </a:prstGeom>
        </p:spPr>
      </p:pic>
      <p:sp>
        <p:nvSpPr>
          <p:cNvPr id="69" name="Полилиния: фигура 68">
            <a:extLst>
              <a:ext uri="{FF2B5EF4-FFF2-40B4-BE49-F238E27FC236}">
                <a16:creationId xmlns:a16="http://schemas.microsoft.com/office/drawing/2014/main" id="{AB7365C7-D2B5-47D4-AD78-9F3011801820}"/>
              </a:ext>
            </a:extLst>
          </p:cNvPr>
          <p:cNvSpPr/>
          <p:nvPr/>
        </p:nvSpPr>
        <p:spPr>
          <a:xfrm>
            <a:off x="8936122" y="7385626"/>
            <a:ext cx="213997" cy="1120801"/>
          </a:xfrm>
          <a:custGeom>
            <a:avLst/>
            <a:gdLst>
              <a:gd name="connsiteX0" fmla="*/ 444533 w 444533"/>
              <a:gd name="connsiteY0" fmla="*/ 0 h 1384300"/>
              <a:gd name="connsiteX1" fmla="*/ 33 w 444533"/>
              <a:gd name="connsiteY1" fmla="*/ 698500 h 1384300"/>
              <a:gd name="connsiteX2" fmla="*/ 419133 w 444533"/>
              <a:gd name="connsiteY2" fmla="*/ 647700 h 1384300"/>
              <a:gd name="connsiteX3" fmla="*/ 152433 w 444533"/>
              <a:gd name="connsiteY3" fmla="*/ 1384300 h 1384300"/>
              <a:gd name="connsiteX4" fmla="*/ 152433 w 444533"/>
              <a:gd name="connsiteY4" fmla="*/ 1384300 h 1384300"/>
              <a:gd name="connsiteX5" fmla="*/ 152433 w 444533"/>
              <a:gd name="connsiteY5" fmla="*/ 1384300 h 138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4533" h="1384300">
                <a:moveTo>
                  <a:pt x="444533" y="0"/>
                </a:moveTo>
                <a:cubicBezTo>
                  <a:pt x="224399" y="295275"/>
                  <a:pt x="4266" y="590550"/>
                  <a:pt x="33" y="698500"/>
                </a:cubicBezTo>
                <a:cubicBezTo>
                  <a:pt x="-4200" y="806450"/>
                  <a:pt x="393733" y="533400"/>
                  <a:pt x="419133" y="647700"/>
                </a:cubicBezTo>
                <a:cubicBezTo>
                  <a:pt x="444533" y="762000"/>
                  <a:pt x="152433" y="1384300"/>
                  <a:pt x="152433" y="1384300"/>
                </a:cubicBezTo>
                <a:lnTo>
                  <a:pt x="152433" y="1384300"/>
                </a:lnTo>
                <a:lnTo>
                  <a:pt x="152433" y="1384300"/>
                </a:lnTo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904A0FD7-1884-4189-A3EB-9F9A4C132040}"/>
              </a:ext>
            </a:extLst>
          </p:cNvPr>
          <p:cNvSpPr/>
          <p:nvPr/>
        </p:nvSpPr>
        <p:spPr>
          <a:xfrm>
            <a:off x="5378046" y="7405432"/>
            <a:ext cx="10621271" cy="1093251"/>
          </a:xfrm>
          <a:prstGeom prst="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DFDA720B-ED99-4693-8B57-5FF5E00FCC31}"/>
              </a:ext>
            </a:extLst>
          </p:cNvPr>
          <p:cNvSpPr/>
          <p:nvPr/>
        </p:nvSpPr>
        <p:spPr>
          <a:xfrm>
            <a:off x="3261825" y="3149122"/>
            <a:ext cx="3488972" cy="971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>
                <a:solidFill>
                  <a:schemeClr val="tx1"/>
                </a:solidFill>
              </a:rPr>
              <a:t>Ad hoc</a:t>
            </a:r>
            <a:endParaRPr lang="ru-RU" sz="1800" b="1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     </a:t>
            </a:r>
            <a:r>
              <a:rPr lang="ru-RU" sz="1200" dirty="0">
                <a:solidFill>
                  <a:schemeClr val="tx1"/>
                </a:solidFill>
              </a:rPr>
              <a:t>конструктор сводных таблиц </a:t>
            </a:r>
            <a:br>
              <a:rPr lang="ru-RU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     </a:t>
            </a:r>
            <a:r>
              <a:rPr lang="ru-RU" sz="1200" dirty="0">
                <a:solidFill>
                  <a:schemeClr val="tx1"/>
                </a:solidFill>
              </a:rPr>
              <a:t>с мастером «как в </a:t>
            </a:r>
            <a:r>
              <a:rPr lang="en-US" sz="1200" dirty="0">
                <a:solidFill>
                  <a:schemeClr val="tx1"/>
                </a:solidFill>
              </a:rPr>
              <a:t>Qlik/Tableau/Power BI</a:t>
            </a:r>
            <a:r>
              <a:rPr lang="ru-RU" sz="1200" dirty="0">
                <a:solidFill>
                  <a:schemeClr val="tx1"/>
                </a:solidFill>
              </a:rPr>
              <a:t>»</a:t>
            </a:r>
          </a:p>
        </p:txBody>
      </p: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A28E33C4-D7D9-4696-B994-52B7C5107268}"/>
              </a:ext>
            </a:extLst>
          </p:cNvPr>
          <p:cNvGrpSpPr/>
          <p:nvPr/>
        </p:nvGrpSpPr>
        <p:grpSpPr>
          <a:xfrm>
            <a:off x="7062734" y="3130532"/>
            <a:ext cx="4106624" cy="971550"/>
            <a:chOff x="6478534" y="3130532"/>
            <a:chExt cx="4106624" cy="971550"/>
          </a:xfrm>
        </p:grpSpPr>
        <p:sp>
          <p:nvSpPr>
            <p:cNvPr id="73" name="Прямоугольник 72">
              <a:extLst>
                <a:ext uri="{FF2B5EF4-FFF2-40B4-BE49-F238E27FC236}">
                  <a16:creationId xmlns:a16="http://schemas.microsoft.com/office/drawing/2014/main" id="{136B53B2-E58D-48E0-B267-0AFC5608F17E}"/>
                </a:ext>
              </a:extLst>
            </p:cNvPr>
            <p:cNvSpPr/>
            <p:nvPr/>
          </p:nvSpPr>
          <p:spPr>
            <a:xfrm>
              <a:off x="7096185" y="3130532"/>
              <a:ext cx="3488973" cy="9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800" b="1" dirty="0">
                  <a:solidFill>
                    <a:schemeClr val="tx1"/>
                  </a:solidFill>
                </a:rPr>
                <a:t>Форсайт. Умные таблицы</a:t>
              </a:r>
            </a:p>
            <a:p>
              <a:r>
                <a:rPr lang="ru-RU" sz="1200" dirty="0">
                  <a:solidFill>
                    <a:schemeClr val="tx1"/>
                  </a:solidFill>
                </a:rPr>
                <a:t>     </a:t>
              </a:r>
              <a:r>
                <a:rPr lang="en-US" sz="1200" dirty="0">
                  <a:solidFill>
                    <a:schemeClr val="tx1"/>
                  </a:solidFill>
                </a:rPr>
                <a:t>100% Excel-</a:t>
              </a:r>
              <a:r>
                <a:rPr lang="ru-RU" sz="1200" dirty="0">
                  <a:solidFill>
                    <a:schemeClr val="tx1"/>
                  </a:solidFill>
                </a:rPr>
                <a:t>подобный интерфейс работы       </a:t>
              </a:r>
              <a:br>
                <a:rPr lang="ru-RU" sz="1200" dirty="0">
                  <a:solidFill>
                    <a:schemeClr val="tx1"/>
                  </a:solidFill>
                </a:rPr>
              </a:br>
              <a:r>
                <a:rPr lang="ru-RU" sz="1200" dirty="0">
                  <a:solidFill>
                    <a:schemeClr val="tx1"/>
                  </a:solidFill>
                </a:rPr>
                <a:t>     с табличными данными</a:t>
              </a:r>
            </a:p>
          </p:txBody>
        </p:sp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F3F6A991-62E8-42E6-B02D-FB9D16135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6478534" y="3321570"/>
              <a:ext cx="564919" cy="564919"/>
            </a:xfrm>
            <a:prstGeom prst="ellipse">
              <a:avLst/>
            </a:prstGeom>
            <a:solidFill>
              <a:schemeClr val="bg1"/>
            </a:solidFill>
            <a:ln w="28575" cap="rnd">
              <a:solidFill>
                <a:schemeClr val="bg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558E1B9A-4433-4D7E-ABAB-AFF164027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0477" y="3674873"/>
              <a:ext cx="470720" cy="396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2632B592-E3B1-424A-996C-FE981E7A2E4C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1153716" y="-2684753"/>
            <a:ext cx="564919" cy="564919"/>
          </a:xfrm>
          <a:prstGeom prst="ellipse">
            <a:avLst/>
          </a:prstGeom>
          <a:solidFill>
            <a:schemeClr val="bg1"/>
          </a:solidFill>
          <a:ln w="285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CDA14D7-5CA8-453D-9390-130A8A192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2407" y="-2320438"/>
            <a:ext cx="564920" cy="37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593C8A3B-44C5-4722-B1DF-23A6BE06FC87}"/>
              </a:ext>
            </a:extLst>
          </p:cNvPr>
          <p:cNvSpPr/>
          <p:nvPr/>
        </p:nvSpPr>
        <p:spPr>
          <a:xfrm>
            <a:off x="11856100" y="-2866784"/>
            <a:ext cx="3488973" cy="971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schemeClr val="tx1"/>
                </a:solidFill>
              </a:rPr>
              <a:t>Форсайт. Умные таблицы</a:t>
            </a:r>
          </a:p>
          <a:p>
            <a:r>
              <a:rPr lang="ru-RU" sz="1200" dirty="0">
                <a:solidFill>
                  <a:schemeClr val="tx1"/>
                </a:solidFill>
              </a:rPr>
              <a:t>     </a:t>
            </a:r>
            <a:r>
              <a:rPr lang="en-US" sz="1200" dirty="0">
                <a:solidFill>
                  <a:schemeClr val="tx1"/>
                </a:solidFill>
              </a:rPr>
              <a:t>100% Excel-</a:t>
            </a:r>
            <a:r>
              <a:rPr lang="ru-RU" sz="1200" dirty="0">
                <a:solidFill>
                  <a:schemeClr val="tx1"/>
                </a:solidFill>
              </a:rPr>
              <a:t>подобный интерфейс работы       </a:t>
            </a:r>
            <a:br>
              <a:rPr lang="ru-RU" sz="1200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     с табличными данными</a:t>
            </a: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18DC7DD6-EA48-4597-A666-C5A0AFE0274E}"/>
              </a:ext>
            </a:extLst>
          </p:cNvPr>
          <p:cNvSpPr/>
          <p:nvPr/>
        </p:nvSpPr>
        <p:spPr>
          <a:xfrm>
            <a:off x="12411784" y="3245641"/>
            <a:ext cx="4641151" cy="971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schemeClr val="tx1"/>
                </a:solidFill>
              </a:rPr>
              <a:t>Информационная панель</a:t>
            </a:r>
          </a:p>
          <a:p>
            <a:r>
              <a:rPr lang="ru-RU" sz="1200" dirty="0">
                <a:solidFill>
                  <a:schemeClr val="tx1"/>
                </a:solidFill>
              </a:rPr>
              <a:t>     обновленный конструктор </a:t>
            </a:r>
            <a:r>
              <a:rPr lang="ru-RU" sz="1200" dirty="0" err="1">
                <a:solidFill>
                  <a:schemeClr val="tx1"/>
                </a:solidFill>
              </a:rPr>
              <a:t>дэшбордов</a:t>
            </a:r>
            <a:r>
              <a:rPr lang="ru-RU" sz="1200" dirty="0">
                <a:solidFill>
                  <a:schemeClr val="tx1"/>
                </a:solidFill>
              </a:rPr>
              <a:t> и инфографики,</a:t>
            </a:r>
            <a:br>
              <a:rPr lang="ru-RU" sz="1200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     который легко «жонглирует» разными типами </a:t>
            </a:r>
            <a:br>
              <a:rPr lang="ru-RU" sz="1200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     источников данных от «Кита №1»</a:t>
            </a:r>
          </a:p>
        </p:txBody>
      </p:sp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7550F196-59AC-475F-8D4C-1E2469A89252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1706391" y="3311507"/>
            <a:ext cx="593361" cy="59336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63500" cap="rnd"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F279C2DE-69DE-4D09-9415-6C19812D6068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799705" y="-2520267"/>
            <a:ext cx="508037" cy="50803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rnd"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47C90AC7-F806-424C-808A-4806CB48AECC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588985" y="3338843"/>
            <a:ext cx="571212" cy="564918"/>
          </a:xfrm>
          <a:prstGeom prst="ellipse">
            <a:avLst/>
          </a:prstGeom>
          <a:solidFill>
            <a:schemeClr val="lt1"/>
          </a:solidFill>
          <a:ln w="1905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2D4345FF-72B2-4A31-9B4E-9FE9CA9F8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2857329" y="3617902"/>
            <a:ext cx="457340" cy="45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12">
            <a:extLst>
              <a:ext uri="{FF2B5EF4-FFF2-40B4-BE49-F238E27FC236}">
                <a16:creationId xmlns:a16="http://schemas.microsoft.com/office/drawing/2014/main" id="{3885F75A-AD4E-487D-9956-9804467852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4" t="18227" r="22547" b="29618"/>
          <a:stretch/>
        </p:blipFill>
        <p:spPr bwMode="auto">
          <a:xfrm>
            <a:off x="12003071" y="3646969"/>
            <a:ext cx="608544" cy="59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A8415826-AF46-4C1F-A308-FD38268BB486}"/>
              </a:ext>
            </a:extLst>
          </p:cNvPr>
          <p:cNvSpPr/>
          <p:nvPr/>
        </p:nvSpPr>
        <p:spPr>
          <a:xfrm>
            <a:off x="702147" y="5450008"/>
            <a:ext cx="2002954" cy="107002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ru-RU" sz="1600" dirty="0">
                <a:solidFill>
                  <a:schemeClr val="tx1"/>
                </a:solidFill>
              </a:rPr>
              <a:t>Язык программирования </a:t>
            </a:r>
            <a:r>
              <a:rPr lang="en-US" sz="1600" dirty="0" err="1">
                <a:solidFill>
                  <a:schemeClr val="tx1"/>
                </a:solidFill>
              </a:rPr>
              <a:t>Fore+Python+Java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988DF48B-A56D-4861-9BDF-2FC3A296AF49}"/>
              </a:ext>
            </a:extLst>
          </p:cNvPr>
          <p:cNvSpPr/>
          <p:nvPr/>
        </p:nvSpPr>
        <p:spPr>
          <a:xfrm>
            <a:off x="2873373" y="5450009"/>
            <a:ext cx="2002954" cy="3440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r"/>
            <a:r>
              <a:rPr lang="ru-RU" sz="1600" dirty="0">
                <a:solidFill>
                  <a:schemeClr val="tx1"/>
                </a:solidFill>
              </a:rPr>
              <a:t>Свои метаданные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1094C9C7-F962-40FB-BD4A-87383C85E30D}"/>
              </a:ext>
            </a:extLst>
          </p:cNvPr>
          <p:cNvSpPr/>
          <p:nvPr/>
        </p:nvSpPr>
        <p:spPr>
          <a:xfrm>
            <a:off x="2859005" y="5982211"/>
            <a:ext cx="2002954" cy="53782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r"/>
            <a:r>
              <a:rPr lang="ru-RU" sz="1600" dirty="0">
                <a:solidFill>
                  <a:schemeClr val="tx1"/>
                </a:solidFill>
              </a:rPr>
              <a:t>Свой внешний вид (</a:t>
            </a:r>
            <a:r>
              <a:rPr lang="en-US" sz="1600" b="1" dirty="0">
                <a:solidFill>
                  <a:schemeClr val="tx1"/>
                </a:solidFill>
              </a:rPr>
              <a:t>web-forms</a:t>
            </a:r>
            <a:r>
              <a:rPr lang="ru-RU" sz="1600" dirty="0">
                <a:solidFill>
                  <a:schemeClr val="tx1"/>
                </a:solidFill>
              </a:rPr>
              <a:t>)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265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3626</TotalTime>
  <Words>545</Words>
  <Application>Microsoft Office PowerPoint</Application>
  <PresentationFormat>Произвольный</PresentationFormat>
  <Paragraphs>85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Raleway ExtraBold</vt:lpstr>
      <vt:lpstr>Raleway</vt:lpstr>
      <vt:lpstr>Calibri</vt:lpstr>
      <vt:lpstr>Raleway Black</vt:lpstr>
      <vt:lpstr>Raleway SemiBold</vt:lpstr>
      <vt:lpstr>Arial</vt:lpstr>
      <vt:lpstr>Open Sans Medium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PptxGenJS</dc:creator>
  <cp:lastModifiedBy>user</cp:lastModifiedBy>
  <cp:revision>48</cp:revision>
  <dcterms:created xsi:type="dcterms:W3CDTF">2024-09-05T09:49:16Z</dcterms:created>
  <dcterms:modified xsi:type="dcterms:W3CDTF">2024-09-26T11:14:59Z</dcterms:modified>
</cp:coreProperties>
</file>